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7"/>
  </p:notesMasterIdLst>
  <p:sldIdLst>
    <p:sldId id="256" r:id="rId3"/>
    <p:sldId id="258" r:id="rId4"/>
    <p:sldId id="259" r:id="rId5"/>
    <p:sldId id="337" r:id="rId6"/>
    <p:sldId id="338" r:id="rId7"/>
    <p:sldId id="312" r:id="rId8"/>
    <p:sldId id="318" r:id="rId9"/>
    <p:sldId id="311" r:id="rId10"/>
    <p:sldId id="260" r:id="rId11"/>
    <p:sldId id="321" r:id="rId12"/>
    <p:sldId id="314" r:id="rId13"/>
    <p:sldId id="315" r:id="rId14"/>
    <p:sldId id="319" r:id="rId15"/>
    <p:sldId id="320" r:id="rId16"/>
    <p:sldId id="262" r:id="rId17"/>
    <p:sldId id="322" r:id="rId18"/>
    <p:sldId id="334" r:id="rId19"/>
    <p:sldId id="323" r:id="rId20"/>
    <p:sldId id="335" r:id="rId21"/>
    <p:sldId id="339" r:id="rId22"/>
    <p:sldId id="324" r:id="rId23"/>
    <p:sldId id="264" r:id="rId24"/>
    <p:sldId id="336" r:id="rId25"/>
    <p:sldId id="263" r:id="rId26"/>
    <p:sldId id="326" r:id="rId27"/>
    <p:sldId id="328" r:id="rId28"/>
    <p:sldId id="327" r:id="rId29"/>
    <p:sldId id="329" r:id="rId30"/>
    <p:sldId id="330" r:id="rId31"/>
    <p:sldId id="331" r:id="rId32"/>
    <p:sldId id="340" r:id="rId33"/>
    <p:sldId id="332" r:id="rId34"/>
    <p:sldId id="310" r:id="rId35"/>
    <p:sldId id="333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DM Sans" panose="020B060402020202020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Proxima Nova Semibold" panose="020B0604020202020204" charset="0"/>
      <p:regular r:id="rId54"/>
      <p:bold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Viga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98"/>
    <a:srgbClr val="626081"/>
    <a:srgbClr val="E8F9FF"/>
    <a:srgbClr val="FF3B3B"/>
    <a:srgbClr val="BEE25A"/>
    <a:srgbClr val="FFFFFF"/>
    <a:srgbClr val="21AF94"/>
    <a:srgbClr val="7FE7D3"/>
    <a:srgbClr val="DCE9CF"/>
    <a:srgbClr val="F8E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08CDC-20F7-4C2C-B973-9030DEFBB40B}">
  <a:tblStyle styleId="{ACD08CDC-20F7-4C2C-B973-9030DEFBB4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4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70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3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3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74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8" name="Google Shape;16148;g6bdca54fc3_0_25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9" name="Google Shape;16149;g6bdca54fc3_0_25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8" name="Google Shape;16148;g6bdca54fc3_0_25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9" name="Google Shape;16149;g6bdca54fc3_0_25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9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9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3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9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83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04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8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w3schools.com/sql/sql_constraints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5120744" y="158877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Data 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lt2"/>
                </a:solidFill>
              </a:rPr>
              <a:t>Master Class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36" name="Picture 135" descr="A picture containing room&#10;&#10;Description automatically generated">
            <a:extLst>
              <a:ext uri="{FF2B5EF4-FFF2-40B4-BE49-F238E27FC236}">
                <a16:creationId xmlns:a16="http://schemas.microsoft.com/office/drawing/2014/main" id="{215E0175-787F-4B82-B041-D21DAB53D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2" y="1616427"/>
            <a:ext cx="3800582" cy="22087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171880" y="123178"/>
            <a:ext cx="564642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Внешний ключ</a:t>
            </a:r>
            <a:br>
              <a:rPr lang="en-US" sz="2400" dirty="0"/>
            </a:br>
            <a:endParaRPr lang="ru-RU" dirty="0"/>
          </a:p>
        </p:txBody>
      </p:sp>
      <p:graphicFrame>
        <p:nvGraphicFramePr>
          <p:cNvPr id="21" name="Table 22">
            <a:extLst>
              <a:ext uri="{FF2B5EF4-FFF2-40B4-BE49-F238E27FC236}">
                <a16:creationId xmlns:a16="http://schemas.microsoft.com/office/drawing/2014/main" id="{B5353206-A39D-4BDA-B707-A0B5F0444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5969"/>
              </p:ext>
            </p:extLst>
          </p:nvPr>
        </p:nvGraphicFramePr>
        <p:xfrm>
          <a:off x="1256448" y="3604664"/>
          <a:ext cx="4787445" cy="1252700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595815">
                  <a:extLst>
                    <a:ext uri="{9D8B030D-6E8A-4147-A177-3AD203B41FA5}">
                      <a16:colId xmlns:a16="http://schemas.microsoft.com/office/drawing/2014/main" val="352134954"/>
                    </a:ext>
                  </a:extLst>
                </a:gridCol>
                <a:gridCol w="1595815">
                  <a:extLst>
                    <a:ext uri="{9D8B030D-6E8A-4147-A177-3AD203B41FA5}">
                      <a16:colId xmlns:a16="http://schemas.microsoft.com/office/drawing/2014/main" val="3013499126"/>
                    </a:ext>
                  </a:extLst>
                </a:gridCol>
                <a:gridCol w="1595815">
                  <a:extLst>
                    <a:ext uri="{9D8B030D-6E8A-4147-A177-3AD203B41FA5}">
                      <a16:colId xmlns:a16="http://schemas.microsoft.com/office/drawing/2014/main" val="2661382918"/>
                    </a:ext>
                  </a:extLst>
                </a:gridCol>
              </a:tblGrid>
              <a:tr h="273098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производителя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Имя производителя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Страна производства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653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Toyota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Япония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626535454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BMW</a:t>
                      </a: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Германия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952427396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Ford Motor</a:t>
                      </a: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США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870966865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Hyundai–Kia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Южная Корея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3356020426"/>
                  </a:ext>
                </a:extLst>
              </a:tr>
            </a:tbl>
          </a:graphicData>
        </a:graphic>
      </p:graphicFrame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7236A7EB-3AD0-4BCE-B750-8646D1F8D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09720"/>
              </p:ext>
            </p:extLst>
          </p:nvPr>
        </p:nvGraphicFramePr>
        <p:xfrm>
          <a:off x="1223394" y="1600824"/>
          <a:ext cx="6109075" cy="140500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209811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модели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Год выпуска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Производитель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Цвет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Тип кузова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10123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10124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1976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Синий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Хетчбэк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10125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Универсал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10126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Черный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Лифтбэк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14588687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10127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1988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Белый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66003797"/>
                  </a:ext>
                </a:extLst>
              </a:tr>
            </a:tbl>
          </a:graphicData>
        </a:graphic>
      </p:graphicFrame>
      <p:pic>
        <p:nvPicPr>
          <p:cNvPr id="33" name="Graphic 32" descr="Key with solid fill">
            <a:extLst>
              <a:ext uri="{FF2B5EF4-FFF2-40B4-BE49-F238E27FC236}">
                <a16:creationId xmlns:a16="http://schemas.microsoft.com/office/drawing/2014/main" id="{FAF546E9-32E9-463F-8D16-3A02529A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00753" y="3306086"/>
            <a:ext cx="245538" cy="24553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6F7B726-BE98-457F-9BB4-1ECB7ECA7507}"/>
              </a:ext>
            </a:extLst>
          </p:cNvPr>
          <p:cNvGrpSpPr/>
          <p:nvPr/>
        </p:nvGrpSpPr>
        <p:grpSpPr>
          <a:xfrm>
            <a:off x="3592077" y="1309996"/>
            <a:ext cx="589678" cy="307777"/>
            <a:chOff x="2739189" y="1357320"/>
            <a:chExt cx="589678" cy="307777"/>
          </a:xfrm>
        </p:grpSpPr>
        <p:pic>
          <p:nvPicPr>
            <p:cNvPr id="44" name="Graphic 43" descr="Key with solid fill">
              <a:extLst>
                <a:ext uri="{FF2B5EF4-FFF2-40B4-BE49-F238E27FC236}">
                  <a16:creationId xmlns:a16="http://schemas.microsoft.com/office/drawing/2014/main" id="{F845D8F4-E62A-415D-BB3A-5360A133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2739189" y="1363086"/>
              <a:ext cx="245538" cy="24553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5230D2-1755-414F-B423-B71FC3771B8C}"/>
                </a:ext>
              </a:extLst>
            </p:cNvPr>
            <p:cNvSpPr txBox="1"/>
            <p:nvPr/>
          </p:nvSpPr>
          <p:spPr>
            <a:xfrm>
              <a:off x="2852617" y="1357320"/>
              <a:ext cx="47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</a:rPr>
                <a:t>Fk</a:t>
              </a:r>
              <a:r>
                <a:rPr lang="en-US" dirty="0">
                  <a:latin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BAB5DC-3D65-4D29-9B4C-8C890D07C19D}"/>
              </a:ext>
            </a:extLst>
          </p:cNvPr>
          <p:cNvSpPr txBox="1"/>
          <p:nvPr/>
        </p:nvSpPr>
        <p:spPr>
          <a:xfrm>
            <a:off x="1461715" y="3301101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5F56FE-DE3B-4CB4-B3E5-6DF2E80988DD}"/>
              </a:ext>
            </a:extLst>
          </p:cNvPr>
          <p:cNvGrpSpPr/>
          <p:nvPr/>
        </p:nvGrpSpPr>
        <p:grpSpPr>
          <a:xfrm>
            <a:off x="1223394" y="1277116"/>
            <a:ext cx="592669" cy="307777"/>
            <a:chOff x="230712" y="1336958"/>
            <a:chExt cx="592669" cy="307777"/>
          </a:xfrm>
        </p:grpSpPr>
        <p:pic>
          <p:nvPicPr>
            <p:cNvPr id="43" name="Graphic 42" descr="Key with solid fill">
              <a:extLst>
                <a:ext uri="{FF2B5EF4-FFF2-40B4-BE49-F238E27FC236}">
                  <a16:creationId xmlns:a16="http://schemas.microsoft.com/office/drawing/2014/main" id="{6C32711A-99CD-4478-9232-6C4543BF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230712" y="1365617"/>
              <a:ext cx="245538" cy="2455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B970F-495F-416E-84D6-E4D66D2338FC}"/>
                </a:ext>
              </a:extLst>
            </p:cNvPr>
            <p:cNvSpPr txBox="1"/>
            <p:nvPr/>
          </p:nvSpPr>
          <p:spPr>
            <a:xfrm>
              <a:off x="353481" y="1336958"/>
              <a:ext cx="469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</a:rPr>
                <a:t>Pk </a:t>
              </a:r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118BD8-A934-424F-94AE-4A3F4399096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975919" y="3005832"/>
            <a:ext cx="2302012" cy="598832"/>
          </a:xfrm>
          <a:prstGeom prst="straightConnector1">
            <a:avLst/>
          </a:prstGeom>
          <a:ln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329;p32">
            <a:extLst>
              <a:ext uri="{FF2B5EF4-FFF2-40B4-BE49-F238E27FC236}">
                <a16:creationId xmlns:a16="http://schemas.microsoft.com/office/drawing/2014/main" id="{22E0008F-5FAE-49E2-8655-06A08BCC2D24}"/>
              </a:ext>
            </a:extLst>
          </p:cNvPr>
          <p:cNvSpPr txBox="1">
            <a:spLocks/>
          </p:cNvSpPr>
          <p:nvPr/>
        </p:nvSpPr>
        <p:spPr>
          <a:xfrm>
            <a:off x="103254" y="507824"/>
            <a:ext cx="680808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Внешний ключ (</a:t>
            </a:r>
            <a:r>
              <a:rPr lang="en-US" sz="1400" dirty="0"/>
              <a:t>Foreign Key </a:t>
            </a:r>
            <a:r>
              <a:rPr lang="ru-RU" sz="1400" dirty="0"/>
              <a:t>или </a:t>
            </a:r>
            <a:r>
              <a:rPr lang="en-US" sz="1400" dirty="0"/>
              <a:t>FK</a:t>
            </a:r>
            <a:r>
              <a:rPr lang="ru-RU" sz="1400" dirty="0"/>
              <a:t>) — это столбец или комбинация столбцов, значения которых соответствуют </a:t>
            </a:r>
            <a:r>
              <a:rPr lang="ru-RU" sz="1400" i="1" dirty="0"/>
              <a:t>Первичному ключу </a:t>
            </a:r>
            <a:r>
              <a:rPr lang="ru-RU" sz="1400" dirty="0"/>
              <a:t>в другой таблице.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EF4F4-2A05-4147-B8A6-6A232E3F8BF4}"/>
              </a:ext>
            </a:extLst>
          </p:cNvPr>
          <p:cNvSpPr/>
          <p:nvPr/>
        </p:nvSpPr>
        <p:spPr>
          <a:xfrm>
            <a:off x="996564" y="1819551"/>
            <a:ext cx="6924042" cy="290509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FB85A-D407-4AB5-AF23-EDC434A23087}"/>
              </a:ext>
            </a:extLst>
          </p:cNvPr>
          <p:cNvSpPr/>
          <p:nvPr/>
        </p:nvSpPr>
        <p:spPr>
          <a:xfrm>
            <a:off x="1081313" y="3897941"/>
            <a:ext cx="5087257" cy="290509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260470" y="-157712"/>
            <a:ext cx="1267294" cy="1127413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1:1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51C2D7-BB8A-4E15-9B48-921B5488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93866"/>
              </p:ext>
            </p:extLst>
          </p:nvPr>
        </p:nvGraphicFramePr>
        <p:xfrm>
          <a:off x="1027666" y="813406"/>
          <a:ext cx="1473574" cy="8784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3574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19623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 marL="65887" marR="65887" marT="32943" marB="32943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784A3FC-E9A1-48E9-B4C8-C857A108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56015"/>
              </p:ext>
            </p:extLst>
          </p:nvPr>
        </p:nvGraphicFramePr>
        <p:xfrm>
          <a:off x="3133116" y="804317"/>
          <a:ext cx="1913584" cy="7104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13584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255888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Рабочие Станции</a:t>
                      </a:r>
                      <a:endParaRPr lang="en-US" sz="1000" dirty="0"/>
                    </a:p>
                  </a:txBody>
                  <a:tcPr marL="68190" marR="68190" marT="34095" marB="34095"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227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 marL="68190" marR="68190" marT="34095" marB="34095"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227301">
                <a:tc>
                  <a:txBody>
                    <a:bodyPr/>
                    <a:lstStyle/>
                    <a:p>
                      <a:r>
                        <a:rPr lang="en-US" sz="1000" dirty="0" err="1"/>
                        <a:t>WorkstationName</a:t>
                      </a:r>
                      <a:endParaRPr lang="en-US" sz="1000" dirty="0"/>
                    </a:p>
                  </a:txBody>
                  <a:tcPr marL="68190" marR="68190" marT="34095" marB="34095"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pic>
        <p:nvPicPr>
          <p:cNvPr id="16" name="Graphic 15" descr="Key with solid fill">
            <a:extLst>
              <a:ext uri="{FF2B5EF4-FFF2-40B4-BE49-F238E27FC236}">
                <a16:creationId xmlns:a16="http://schemas.microsoft.com/office/drawing/2014/main" id="{464B19C3-32A6-4971-B4CE-3216C2FA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517" y="997320"/>
            <a:ext cx="245126" cy="245126"/>
          </a:xfrm>
          <a:prstGeom prst="rect">
            <a:avLst/>
          </a:prstGeom>
        </p:spPr>
      </p:pic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58399106-F67C-44BB-9DE6-89A0909EB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561" y="1032714"/>
            <a:ext cx="253695" cy="25369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A64FD8-7BAD-4350-952B-6EE891C18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01422"/>
              </p:ext>
            </p:extLst>
          </p:nvPr>
        </p:nvGraphicFramePr>
        <p:xfrm>
          <a:off x="151672" y="1912975"/>
          <a:ext cx="3480527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6015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684575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959937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</a:tblGrid>
              <a:tr h="2023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StudentID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FullName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DateofBirth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Юлия Поламарчук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1991-01-01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Николай Пирожков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2000-05-03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Василий Понарошку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3000-07-12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Ольга Машерова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2020-03-04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BBD1C9A4-229A-46D8-9BE3-2DF2B1C09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00261"/>
              </p:ext>
            </p:extLst>
          </p:nvPr>
        </p:nvGraphicFramePr>
        <p:xfrm>
          <a:off x="4354262" y="3624365"/>
          <a:ext cx="2370708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1417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79291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18520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</a:rPr>
                        <a:t>Таблица Рабочие Станции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StudentID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WorkstationName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EPBYMINW3920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EPBYMINW4520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EPBYMINW7777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EPBYMINW4545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192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F6211E5-78B4-4F58-90E9-BF4114B0996A}"/>
              </a:ext>
            </a:extLst>
          </p:cNvPr>
          <p:cNvSpPr txBox="1"/>
          <p:nvPr/>
        </p:nvSpPr>
        <p:spPr>
          <a:xfrm>
            <a:off x="6724970" y="1027002"/>
            <a:ext cx="29146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идентификатор,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 и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FK</a:t>
            </a:r>
            <a:endParaRPr lang="en-US" dirty="0">
              <a:solidFill>
                <a:srgbClr val="00649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9CC701-C064-479A-9D3E-660B6FCE200E}"/>
              </a:ext>
            </a:extLst>
          </p:cNvPr>
          <p:cNvSpPr txBox="1"/>
          <p:nvPr/>
        </p:nvSpPr>
        <p:spPr>
          <a:xfrm>
            <a:off x="2424062" y="965994"/>
            <a:ext cx="1371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идентификатор,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dirty="0">
                <a:solidFill>
                  <a:srgbClr val="006498"/>
                </a:solidFill>
              </a:rPr>
              <a:t> </a:t>
            </a:r>
            <a:endParaRPr lang="en-US" dirty="0">
              <a:solidFill>
                <a:srgbClr val="006498"/>
              </a:solidFill>
            </a:endParaRPr>
          </a:p>
        </p:txBody>
      </p:sp>
      <p:pic>
        <p:nvPicPr>
          <p:cNvPr id="31" name="Graphic 30" descr="Key outline">
            <a:extLst>
              <a:ext uri="{FF2B5EF4-FFF2-40B4-BE49-F238E27FC236}">
                <a16:creationId xmlns:a16="http://schemas.microsoft.com/office/drawing/2014/main" id="{EE584218-3E38-4D01-A86E-A3D971D5C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84564" y="3857090"/>
            <a:ext cx="253695" cy="253695"/>
          </a:xfrm>
          <a:prstGeom prst="rect">
            <a:avLst/>
          </a:prstGeom>
        </p:spPr>
      </p:pic>
      <p:pic>
        <p:nvPicPr>
          <p:cNvPr id="32" name="Graphic 31" descr="Key with solid fill">
            <a:extLst>
              <a:ext uri="{FF2B5EF4-FFF2-40B4-BE49-F238E27FC236}">
                <a16:creationId xmlns:a16="http://schemas.microsoft.com/office/drawing/2014/main" id="{7D7EE300-5450-4AA6-A178-2DEF8A83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2540" y="2162104"/>
            <a:ext cx="245126" cy="245126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77CB12-63EB-4C6A-9A71-3818E940A631}"/>
              </a:ext>
            </a:extLst>
          </p:cNvPr>
          <p:cNvCxnSpPr>
            <a:cxnSpLocks/>
            <a:stCxn id="32" idx="3"/>
          </p:cNvCxnSpPr>
          <p:nvPr/>
        </p:nvCxnSpPr>
        <p:spPr>
          <a:xfrm rot="16200000" flipH="1">
            <a:off x="1828691" y="1483641"/>
            <a:ext cx="1576708" cy="3423885"/>
          </a:xfrm>
          <a:prstGeom prst="bentConnector2">
            <a:avLst/>
          </a:prstGeom>
          <a:ln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46A936A-E169-42FD-B4D6-9DD02E26B961}"/>
              </a:ext>
            </a:extLst>
          </p:cNvPr>
          <p:cNvSpPr/>
          <p:nvPr/>
        </p:nvSpPr>
        <p:spPr>
          <a:xfrm>
            <a:off x="151672" y="2145074"/>
            <a:ext cx="807178" cy="1230941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FBB07-7033-4732-81D8-AA1D84B73E17}"/>
              </a:ext>
            </a:extLst>
          </p:cNvPr>
          <p:cNvSpPr/>
          <p:nvPr/>
        </p:nvSpPr>
        <p:spPr>
          <a:xfrm>
            <a:off x="4354262" y="3857090"/>
            <a:ext cx="776538" cy="1230316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D1BCA-399D-4967-92FA-6A3E7DC9F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21130"/>
              </p:ext>
            </p:extLst>
          </p:nvPr>
        </p:nvGraphicFramePr>
        <p:xfrm>
          <a:off x="3632199" y="2164067"/>
          <a:ext cx="1579291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9291">
                  <a:extLst>
                    <a:ext uri="{9D8B030D-6E8A-4147-A177-3AD203B41FA5}">
                      <a16:colId xmlns:a16="http://schemas.microsoft.com/office/drawing/2014/main" val="1025384840"/>
                    </a:ext>
                  </a:extLst>
                </a:gridCol>
              </a:tblGrid>
              <a:tr h="225849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WorkstationName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9283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EPBYMINW3920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4698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EPBYMINW4520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50238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EPBYMINW7777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54787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EPBYMINW4545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67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0.25313 1.358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5802E-6 L 0.26111 1.3580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252630" y="-135315"/>
            <a:ext cx="1264878" cy="109938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1:М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51C2D7-BB8A-4E15-9B48-921B5488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02475"/>
              </p:ext>
            </p:extLst>
          </p:nvPr>
        </p:nvGraphicFramePr>
        <p:xfrm>
          <a:off x="616897" y="1023600"/>
          <a:ext cx="1544361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4361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23495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rgbClr val="21AF94"/>
                          </a:solidFill>
                        </a:rPr>
                        <a:t>GroupID</a:t>
                      </a:r>
                      <a:endParaRPr lang="en-US" sz="1000" b="1" dirty="0">
                        <a:solidFill>
                          <a:srgbClr val="21AF9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97331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784A3FC-E9A1-48E9-B4C8-C857A108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331931"/>
              </p:ext>
            </p:extLst>
          </p:nvPr>
        </p:nvGraphicFramePr>
        <p:xfrm>
          <a:off x="2989549" y="1734322"/>
          <a:ext cx="141913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9132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189877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Групы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rgbClr val="21AF94"/>
                          </a:solidFill>
                        </a:rPr>
                        <a:t>GroupID</a:t>
                      </a:r>
                      <a:endParaRPr lang="en-US" sz="1000" b="1" dirty="0">
                        <a:solidFill>
                          <a:srgbClr val="21AF9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r>
                        <a:rPr lang="en-US" sz="1000" dirty="0" err="1"/>
                        <a:t>GroupName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pic>
        <p:nvPicPr>
          <p:cNvPr id="16" name="Graphic 15" descr="Key with solid fill">
            <a:extLst>
              <a:ext uri="{FF2B5EF4-FFF2-40B4-BE49-F238E27FC236}">
                <a16:creationId xmlns:a16="http://schemas.microsoft.com/office/drawing/2014/main" id="{464B19C3-32A6-4971-B4CE-3216C2FA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150" y="1213954"/>
            <a:ext cx="305208" cy="305208"/>
          </a:xfrm>
          <a:prstGeom prst="rect">
            <a:avLst/>
          </a:prstGeom>
        </p:spPr>
      </p:pic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BBD1C9A4-229A-46D8-9BE3-2DF2B1C09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91196"/>
              </p:ext>
            </p:extLst>
          </p:nvPr>
        </p:nvGraphicFramePr>
        <p:xfrm>
          <a:off x="6318090" y="2927045"/>
          <a:ext cx="223580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7902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117902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2176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Группы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 err="1"/>
                        <a:t>GroupID</a:t>
                      </a:r>
                      <a:r>
                        <a:rPr lang="en-US" sz="1000" b="0" dirty="0"/>
                        <a:t> (Pk)</a:t>
                      </a:r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GroupName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Java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6699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BI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9E077655-D3C6-4118-84A2-9DE1AF923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97036"/>
              </p:ext>
            </p:extLst>
          </p:nvPr>
        </p:nvGraphicFramePr>
        <p:xfrm>
          <a:off x="497541" y="2976714"/>
          <a:ext cx="4457949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6217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24298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963717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  <a:gridCol w="963717">
                  <a:extLst>
                    <a:ext uri="{9D8B030D-6E8A-4147-A177-3AD203B41FA5}">
                      <a16:colId xmlns:a16="http://schemas.microsoft.com/office/drawing/2014/main" val="4093666482"/>
                    </a:ext>
                  </a:extLst>
                </a:gridCol>
              </a:tblGrid>
              <a:tr h="21314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r>
                        <a:rPr lang="en-US" sz="1000" dirty="0"/>
                        <a:t>(Pk)</a:t>
                      </a: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 err="1"/>
                        <a:t>GroupID</a:t>
                      </a:r>
                      <a:r>
                        <a:rPr lang="ru-RU" sz="1000" b="0" dirty="0"/>
                        <a:t> (</a:t>
                      </a:r>
                      <a:r>
                        <a:rPr lang="en-US" sz="1000" b="0" dirty="0" err="1"/>
                        <a:t>Fk</a:t>
                      </a:r>
                      <a:r>
                        <a:rPr lang="ru-RU" sz="1000" b="0" dirty="0"/>
                        <a:t>)</a:t>
                      </a:r>
                      <a:endParaRPr lang="en-US" sz="1000" b="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Юлия Поламарчук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1991-01-01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99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Николай Пирожков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2000-05-03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99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Василий Понарошку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3000-07-12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Ольга Машерова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2020-03-04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6699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66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F8FA9979-7ADA-4A97-A04A-EF47DDF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38282" y="3248640"/>
            <a:ext cx="185274" cy="185274"/>
          </a:xfrm>
          <a:prstGeom prst="rect">
            <a:avLst/>
          </a:prstGeom>
        </p:spPr>
      </p:pic>
      <p:pic>
        <p:nvPicPr>
          <p:cNvPr id="13" name="Graphic 12" descr="Key outline">
            <a:extLst>
              <a:ext uri="{FF2B5EF4-FFF2-40B4-BE49-F238E27FC236}">
                <a16:creationId xmlns:a16="http://schemas.microsoft.com/office/drawing/2014/main" id="{3B03B431-B1F3-419A-A419-CB7B470A4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777518" y="3238553"/>
            <a:ext cx="205448" cy="2054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87A9D-45ED-4D83-840B-EEB2132D467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940744" y="3536645"/>
            <a:ext cx="1377346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19210D-5E41-485A-8961-6D6AEF13864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940744" y="3536645"/>
            <a:ext cx="1377346" cy="2849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9EEC9F-DA89-401F-B55C-C2D0DFF7330A}"/>
              </a:ext>
            </a:extLst>
          </p:cNvPr>
          <p:cNvCxnSpPr>
            <a:cxnSpLocks/>
          </p:cNvCxnSpPr>
          <p:nvPr/>
        </p:nvCxnSpPr>
        <p:spPr>
          <a:xfrm flipH="1">
            <a:off x="4940744" y="3821620"/>
            <a:ext cx="1377346" cy="2550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21F01-15CF-41F6-916D-BFBAE27FC899}"/>
              </a:ext>
            </a:extLst>
          </p:cNvPr>
          <p:cNvCxnSpPr>
            <a:cxnSpLocks/>
          </p:cNvCxnSpPr>
          <p:nvPr/>
        </p:nvCxnSpPr>
        <p:spPr>
          <a:xfrm flipH="1">
            <a:off x="4940744" y="4013200"/>
            <a:ext cx="1377346" cy="304800"/>
          </a:xfrm>
          <a:prstGeom prst="straightConnector1">
            <a:avLst/>
          </a:prstGeom>
          <a:ln w="1905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329;p32">
            <a:extLst>
              <a:ext uri="{FF2B5EF4-FFF2-40B4-BE49-F238E27FC236}">
                <a16:creationId xmlns:a16="http://schemas.microsoft.com/office/drawing/2014/main" id="{489D3EE6-6A50-4638-9EEA-9E85512A7CF3}"/>
              </a:ext>
            </a:extLst>
          </p:cNvPr>
          <p:cNvSpPr txBox="1">
            <a:spLocks/>
          </p:cNvSpPr>
          <p:nvPr/>
        </p:nvSpPr>
        <p:spPr>
          <a:xfrm>
            <a:off x="4490726" y="683718"/>
            <a:ext cx="3940580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Столбец </a:t>
            </a:r>
            <a:r>
              <a:rPr lang="ru-RU" sz="1200" b="1" dirty="0">
                <a:solidFill>
                  <a:srgbClr val="21AF94"/>
                </a:solidFill>
              </a:rPr>
              <a:t>GroupID</a:t>
            </a:r>
            <a:r>
              <a:rPr lang="ru-RU" sz="1200" dirty="0"/>
              <a:t> из таблицы </a:t>
            </a:r>
            <a:r>
              <a:rPr lang="ru-RU" sz="1200" b="1" dirty="0">
                <a:solidFill>
                  <a:srgbClr val="21AF94"/>
                </a:solidFill>
              </a:rPr>
              <a:t>Группы</a:t>
            </a:r>
            <a:r>
              <a:rPr lang="ru-RU" sz="1200" dirty="0"/>
              <a:t> хранит значения из столбца </a:t>
            </a:r>
            <a:r>
              <a:rPr lang="ru-RU" sz="1200" b="1" dirty="0">
                <a:solidFill>
                  <a:srgbClr val="21AF94"/>
                </a:solidFill>
              </a:rPr>
              <a:t>GroupID</a:t>
            </a:r>
            <a:r>
              <a:rPr lang="ru-RU" sz="1200" dirty="0"/>
              <a:t> из таблицы </a:t>
            </a:r>
            <a:r>
              <a:rPr lang="ru-RU" sz="1200" b="1" dirty="0">
                <a:solidFill>
                  <a:srgbClr val="21AF94"/>
                </a:solidFill>
              </a:rPr>
              <a:t>Студентов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0C257DE9-B581-4316-B864-C3ADAF946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690" y="1947478"/>
            <a:ext cx="305208" cy="3052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1B6BD4F-55C7-44E2-B026-A61AC7098AB7}"/>
              </a:ext>
            </a:extLst>
          </p:cNvPr>
          <p:cNvGrpSpPr/>
          <p:nvPr/>
        </p:nvGrpSpPr>
        <p:grpSpPr>
          <a:xfrm rot="10800000" flipH="1">
            <a:off x="2161258" y="2077209"/>
            <a:ext cx="828291" cy="89577"/>
            <a:chOff x="7025640" y="1336343"/>
            <a:chExt cx="975360" cy="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BE42BB-D51F-4741-8E3E-C040B1F57C8B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0C20AE-255A-45D4-8DAE-2B130C48C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 descr="Key with solid fill">
            <a:extLst>
              <a:ext uri="{FF2B5EF4-FFF2-40B4-BE49-F238E27FC236}">
                <a16:creationId xmlns:a16="http://schemas.microsoft.com/office/drawing/2014/main" id="{B3782E60-7001-44A5-A2D7-60420CE5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122553" y="3207597"/>
            <a:ext cx="185274" cy="185274"/>
          </a:xfrm>
          <a:prstGeom prst="rect">
            <a:avLst/>
          </a:prstGeom>
        </p:spPr>
      </p:pic>
      <p:pic>
        <p:nvPicPr>
          <p:cNvPr id="35" name="Graphic 34" descr="Key with solid fill">
            <a:extLst>
              <a:ext uri="{FF2B5EF4-FFF2-40B4-BE49-F238E27FC236}">
                <a16:creationId xmlns:a16="http://schemas.microsoft.com/office/drawing/2014/main" id="{9D3560A7-7BE7-4E0D-ADA9-4216742F3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3309" y="1937592"/>
            <a:ext cx="305208" cy="3052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76475-2CEA-465A-92A4-CB308F3A8B7A}"/>
              </a:ext>
            </a:extLst>
          </p:cNvPr>
          <p:cNvSpPr txBox="1"/>
          <p:nvPr/>
        </p:nvSpPr>
        <p:spPr>
          <a:xfrm>
            <a:off x="2746502" y="1919209"/>
            <a:ext cx="284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6498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33362A-37DE-422E-BD12-9D87ADB163DC}"/>
              </a:ext>
            </a:extLst>
          </p:cNvPr>
          <p:cNvSpPr txBox="1"/>
          <p:nvPr/>
        </p:nvSpPr>
        <p:spPr>
          <a:xfrm>
            <a:off x="2161257" y="1919209"/>
            <a:ext cx="284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rgbClr val="006498"/>
                </a:solidFill>
              </a:rPr>
              <a:t>М</a:t>
            </a:r>
            <a:endParaRPr lang="en-US" sz="1000" b="1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0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485703" y="-191574"/>
            <a:ext cx="1264878" cy="109938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М:М</a:t>
            </a:r>
            <a:endParaRPr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400ED5-BABA-4175-9FAB-6346D4795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35572"/>
              </p:ext>
            </p:extLst>
          </p:nvPr>
        </p:nvGraphicFramePr>
        <p:xfrm>
          <a:off x="3470065" y="3358690"/>
          <a:ext cx="2693169" cy="17098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925559">
                  <a:extLst>
                    <a:ext uri="{9D8B030D-6E8A-4147-A177-3AD203B41FA5}">
                      <a16:colId xmlns:a16="http://schemas.microsoft.com/office/drawing/2014/main" val="3117339159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1880450665"/>
                    </a:ext>
                  </a:extLst>
                </a:gridCol>
                <a:gridCol w="939478">
                  <a:extLst>
                    <a:ext uri="{9D8B030D-6E8A-4147-A177-3AD203B41FA5}">
                      <a16:colId xmlns:a16="http://schemas.microsoft.com/office/drawing/2014/main" val="2079859938"/>
                    </a:ext>
                  </a:extLst>
                </a:gridCol>
              </a:tblGrid>
              <a:tr h="17098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Performance table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BFF76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9161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StudentID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fk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TrainingID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fk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Mark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1739268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9.8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8262350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9416324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00B0F0"/>
                        </a:solidFill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C0099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6843178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FFA7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8634541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66CC"/>
                          </a:solidFill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6583996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6699"/>
                        </a:solidFill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2802907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0711214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6498"/>
                          </a:solidFill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C0099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1489834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256F1AF5-FE6A-4A28-9FD1-76B112182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005733"/>
              </p:ext>
            </p:extLst>
          </p:nvPr>
        </p:nvGraphicFramePr>
        <p:xfrm>
          <a:off x="86645" y="1950720"/>
          <a:ext cx="3140424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173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07570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884681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</a:tblGrid>
              <a:tr h="21314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Карл Карлович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1991-01-01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Николай Пирожков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2000-05-03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Василий Понарошку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3000-07-12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6498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Ольга Машерова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2020-03-04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34AA88B5-C7A6-4379-B7BD-BF259B76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51759"/>
              </p:ext>
            </p:extLst>
          </p:nvPr>
        </p:nvGraphicFramePr>
        <p:xfrm>
          <a:off x="6372327" y="1950720"/>
          <a:ext cx="2064916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2458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032458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2176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Тренинги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ID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Name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996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SQL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0099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Java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66CC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++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33A323-8779-49F3-A02D-CE13B5D7936E}"/>
              </a:ext>
            </a:extLst>
          </p:cNvPr>
          <p:cNvCxnSpPr>
            <a:cxnSpLocks/>
          </p:cNvCxnSpPr>
          <p:nvPr/>
        </p:nvCxnSpPr>
        <p:spPr>
          <a:xfrm>
            <a:off x="352040" y="2564313"/>
            <a:ext cx="3118025" cy="126600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D9CAEC-AC6E-43EB-B612-A27E72F7D96A}"/>
              </a:ext>
            </a:extLst>
          </p:cNvPr>
          <p:cNvCxnSpPr>
            <a:cxnSpLocks/>
          </p:cNvCxnSpPr>
          <p:nvPr/>
        </p:nvCxnSpPr>
        <p:spPr>
          <a:xfrm>
            <a:off x="322537" y="2787701"/>
            <a:ext cx="3169927" cy="1728419"/>
          </a:xfrm>
          <a:prstGeom prst="straightConnector1">
            <a:avLst/>
          </a:prstGeom>
          <a:ln w="12700">
            <a:solidFill>
              <a:srgbClr val="FFA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182A58-5C56-450C-8505-65A932009F1B}"/>
              </a:ext>
            </a:extLst>
          </p:cNvPr>
          <p:cNvCxnSpPr>
            <a:cxnSpLocks/>
          </p:cNvCxnSpPr>
          <p:nvPr/>
        </p:nvCxnSpPr>
        <p:spPr>
          <a:xfrm>
            <a:off x="352040" y="3082291"/>
            <a:ext cx="3121577" cy="173929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E2936A-F9A6-4595-B1D1-0F5895B4BBAA}"/>
              </a:ext>
            </a:extLst>
          </p:cNvPr>
          <p:cNvCxnSpPr>
            <a:cxnSpLocks/>
          </p:cNvCxnSpPr>
          <p:nvPr/>
        </p:nvCxnSpPr>
        <p:spPr>
          <a:xfrm>
            <a:off x="386986" y="3288411"/>
            <a:ext cx="3059333" cy="1715689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451C33-C1ED-4557-A040-548E6AFB95D5}"/>
              </a:ext>
            </a:extLst>
          </p:cNvPr>
          <p:cNvCxnSpPr>
            <a:cxnSpLocks/>
          </p:cNvCxnSpPr>
          <p:nvPr/>
        </p:nvCxnSpPr>
        <p:spPr>
          <a:xfrm>
            <a:off x="326089" y="2791234"/>
            <a:ext cx="3143976" cy="1552081"/>
          </a:xfrm>
          <a:prstGeom prst="straightConnector1">
            <a:avLst/>
          </a:prstGeom>
          <a:ln w="12700">
            <a:solidFill>
              <a:srgbClr val="FFA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D5704D-B9E7-4589-9DD7-A32BD92FF083}"/>
              </a:ext>
            </a:extLst>
          </p:cNvPr>
          <p:cNvCxnSpPr>
            <a:cxnSpLocks/>
          </p:cNvCxnSpPr>
          <p:nvPr/>
        </p:nvCxnSpPr>
        <p:spPr>
          <a:xfrm>
            <a:off x="372234" y="2582504"/>
            <a:ext cx="3094279" cy="138903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28BB7A-1D3A-40CD-995E-8ABECB1DD447}"/>
              </a:ext>
            </a:extLst>
          </p:cNvPr>
          <p:cNvCxnSpPr>
            <a:cxnSpLocks/>
          </p:cNvCxnSpPr>
          <p:nvPr/>
        </p:nvCxnSpPr>
        <p:spPr>
          <a:xfrm>
            <a:off x="360360" y="2582504"/>
            <a:ext cx="3113257" cy="1524215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80B66D-D7DB-40CF-972E-ED1F8F1BE9A4}"/>
              </a:ext>
            </a:extLst>
          </p:cNvPr>
          <p:cNvCxnSpPr>
            <a:cxnSpLocks/>
          </p:cNvCxnSpPr>
          <p:nvPr/>
        </p:nvCxnSpPr>
        <p:spPr>
          <a:xfrm>
            <a:off x="322537" y="3068533"/>
            <a:ext cx="3143976" cy="15511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C0CC30-3DA9-47AF-909A-1E19600AE55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52720" y="2560320"/>
            <a:ext cx="1119607" cy="118110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A4884C-BA52-4766-A3BC-F64AD1B2424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75121" y="2560320"/>
            <a:ext cx="1097206" cy="17485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D7B666-C3C2-470E-84AB-E94AD7CF4C4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75121" y="2560320"/>
            <a:ext cx="1097206" cy="207645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99059D3-944A-4EFE-920F-27B2505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28349"/>
              </p:ext>
            </p:extLst>
          </p:nvPr>
        </p:nvGraphicFramePr>
        <p:xfrm>
          <a:off x="3712652" y="2155694"/>
          <a:ext cx="1632658" cy="7366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632658">
                  <a:extLst>
                    <a:ext uri="{9D8B030D-6E8A-4147-A177-3AD203B41FA5}">
                      <a16:colId xmlns:a16="http://schemas.microsoft.com/office/drawing/2014/main" val="41598766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Таблица успеваемости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CED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70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effectLst/>
                        </a:rPr>
                        <a:t>StudentID</a:t>
                      </a:r>
                      <a:r>
                        <a:rPr lang="ru-RU" sz="1000" b="1" u="none" strike="noStrike" dirty="0">
                          <a:effectLst/>
                        </a:rPr>
                        <a:t> (</a:t>
                      </a:r>
                      <a:r>
                        <a:rPr lang="en-US" sz="1000" b="1" u="none" strike="noStrike" dirty="0" err="1">
                          <a:effectLst/>
                        </a:rPr>
                        <a:t>Fk</a:t>
                      </a:r>
                      <a:r>
                        <a:rPr lang="ru-RU" sz="1000" b="1" u="none" strike="noStrike" dirty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50398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effectLst/>
                        </a:rPr>
                        <a:t>TrainingID</a:t>
                      </a:r>
                      <a:r>
                        <a:rPr lang="en-US" sz="1000" b="1" u="none" strike="noStrike" dirty="0">
                          <a:effectLst/>
                        </a:rPr>
                        <a:t> (</a:t>
                      </a:r>
                      <a:r>
                        <a:rPr lang="en-US" sz="1000" b="1" u="none" strike="noStrike" dirty="0" err="1">
                          <a:effectLst/>
                        </a:rPr>
                        <a:t>Fk</a:t>
                      </a:r>
                      <a:r>
                        <a:rPr lang="en-US" sz="1000" b="1" u="none" strike="noStrike" dirty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9761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Mark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2669515"/>
                  </a:ext>
                </a:extLst>
              </a:tr>
            </a:tbl>
          </a:graphicData>
        </a:graphic>
      </p:graphicFrame>
      <p:graphicFrame>
        <p:nvGraphicFramePr>
          <p:cNvPr id="55" name="Table 2">
            <a:extLst>
              <a:ext uri="{FF2B5EF4-FFF2-40B4-BE49-F238E27FC236}">
                <a16:creationId xmlns:a16="http://schemas.microsoft.com/office/drawing/2014/main" id="{1F88526C-7D5C-4D47-9791-ADF338ECD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70982"/>
              </p:ext>
            </p:extLst>
          </p:nvPr>
        </p:nvGraphicFramePr>
        <p:xfrm>
          <a:off x="982630" y="2151979"/>
          <a:ext cx="1544361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4361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23495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StudentID</a:t>
                      </a:r>
                      <a:r>
                        <a:rPr lang="en-US" sz="1000" b="1" dirty="0"/>
                        <a:t> (Pk)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</a:tbl>
          </a:graphicData>
        </a:graphic>
      </p:graphicFrame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C57AC76C-F5ED-4C1D-94D6-7989839A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12690"/>
              </p:ext>
            </p:extLst>
          </p:nvPr>
        </p:nvGraphicFramePr>
        <p:xfrm>
          <a:off x="6530971" y="2273899"/>
          <a:ext cx="141913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9132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Тренинги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dirty="0" err="1">
                          <a:effectLst/>
                        </a:rPr>
                        <a:t>Training</a:t>
                      </a:r>
                      <a:r>
                        <a:rPr lang="en-US" sz="1000" b="1" dirty="0" err="1"/>
                        <a:t>ID</a:t>
                      </a:r>
                      <a:r>
                        <a:rPr lang="en-US" sz="1000" b="1" dirty="0"/>
                        <a:t> (Pk)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sp>
        <p:nvSpPr>
          <p:cNvPr id="57" name="Right Brace 56">
            <a:extLst>
              <a:ext uri="{FF2B5EF4-FFF2-40B4-BE49-F238E27FC236}">
                <a16:creationId xmlns:a16="http://schemas.microsoft.com/office/drawing/2014/main" id="{D032F926-4E17-4BCC-BB84-633F9A3D5B25}"/>
              </a:ext>
            </a:extLst>
          </p:cNvPr>
          <p:cNvSpPr/>
          <p:nvPr/>
        </p:nvSpPr>
        <p:spPr>
          <a:xfrm>
            <a:off x="5199260" y="2370950"/>
            <a:ext cx="146050" cy="32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9378F5-2639-4ECB-8EAC-EA257F02784C}"/>
              </a:ext>
            </a:extLst>
          </p:cNvPr>
          <p:cNvSpPr txBox="1"/>
          <p:nvPr/>
        </p:nvSpPr>
        <p:spPr>
          <a:xfrm>
            <a:off x="5345310" y="2331882"/>
            <a:ext cx="229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ru-RU" dirty="0">
                <a:solidFill>
                  <a:srgbClr val="006498"/>
                </a:solidFill>
              </a:rPr>
              <a:t> </a:t>
            </a:r>
            <a:endParaRPr lang="en-US" dirty="0">
              <a:solidFill>
                <a:srgbClr val="006498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923068-7892-49D4-95C8-5F209E5864B4}"/>
              </a:ext>
            </a:extLst>
          </p:cNvPr>
          <p:cNvCxnSpPr>
            <a:cxnSpLocks/>
          </p:cNvCxnSpPr>
          <p:nvPr/>
        </p:nvCxnSpPr>
        <p:spPr>
          <a:xfrm flipV="1">
            <a:off x="2526991" y="2370950"/>
            <a:ext cx="1185661" cy="111878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BAFECC-DD76-4035-B9D7-3B6D1460D41C}"/>
              </a:ext>
            </a:extLst>
          </p:cNvPr>
          <p:cNvCxnSpPr>
            <a:cxnSpLocks/>
            <a:stCxn id="58" idx="2"/>
          </p:cNvCxnSpPr>
          <p:nvPr/>
        </p:nvCxnSpPr>
        <p:spPr>
          <a:xfrm flipH="1" flipV="1">
            <a:off x="5361276" y="2638926"/>
            <a:ext cx="1131501" cy="733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7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2.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60494E-6 L -2.77778E-7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2.77778E-7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2.5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5.55556E-7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8025E-6 L 4.16667E-6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2.77778E-7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12318751">
            <a:off x="-1628648" y="-294606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1126639" y="1116105"/>
            <a:ext cx="4189750" cy="1106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Нормализация БД</a:t>
            </a:r>
            <a:endParaRPr sz="3200" dirty="0">
              <a:solidFill>
                <a:schemeClr val="lt2"/>
              </a:solidFill>
            </a:endParaRPr>
          </a:p>
        </p:txBody>
      </p:sp>
      <p:pic>
        <p:nvPicPr>
          <p:cNvPr id="136" name="Picture 135" descr="A picture containing room&#10;&#10;Description automatically generated">
            <a:extLst>
              <a:ext uri="{FF2B5EF4-FFF2-40B4-BE49-F238E27FC236}">
                <a16:creationId xmlns:a16="http://schemas.microsoft.com/office/drawing/2014/main" id="{215E0175-787F-4B82-B041-D21DAB53D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2420764"/>
            <a:ext cx="3964312" cy="23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702;p36">
            <a:extLst>
              <a:ext uri="{FF2B5EF4-FFF2-40B4-BE49-F238E27FC236}">
                <a16:creationId xmlns:a16="http://schemas.microsoft.com/office/drawing/2014/main" id="{79998E53-1087-43F6-8888-DD6171DC0A6C}"/>
              </a:ext>
            </a:extLst>
          </p:cNvPr>
          <p:cNvSpPr/>
          <p:nvPr/>
        </p:nvSpPr>
        <p:spPr>
          <a:xfrm rot="784054">
            <a:off x="-438878" y="-263640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796843" y="16291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НФ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A7238-D172-4946-AAD0-DFBEFC475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34" y="858117"/>
            <a:ext cx="2788470" cy="314273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1  Нет повторяющихся строк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02D8BD-E22A-4697-8295-536D5F24A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9802"/>
              </p:ext>
            </p:extLst>
          </p:nvPr>
        </p:nvGraphicFramePr>
        <p:xfrm>
          <a:off x="2034540" y="2091610"/>
          <a:ext cx="1848273" cy="8853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07994603"/>
                    </a:ext>
                  </a:extLst>
                </a:gridCol>
                <a:gridCol w="1090007">
                  <a:extLst>
                    <a:ext uri="{9D8B030D-6E8A-4147-A177-3AD203B41FA5}">
                      <a16:colId xmlns:a16="http://schemas.microsoft.com/office/drawing/2014/main" val="1884599365"/>
                    </a:ext>
                  </a:extLst>
                </a:gridCol>
              </a:tblGrid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ru-RU" sz="1300" b="1" u="none" strike="noStrike">
                          <a:effectLst/>
                        </a:rPr>
                        <a:t>Фирма</a:t>
                      </a:r>
                      <a:endParaRPr lang="ru-RU" sz="1300" b="1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300" b="1" u="none" strike="noStrike" dirty="0">
                          <a:effectLst/>
                        </a:rPr>
                        <a:t>Модель</a:t>
                      </a:r>
                      <a:endParaRPr lang="ru-RU" sz="13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141530626"/>
                  </a:ext>
                </a:extLst>
              </a:tr>
              <a:tr h="267142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BMW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M5, X5M, M1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920823795"/>
                  </a:ext>
                </a:extLst>
              </a:tr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Nissan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GT-R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880449536"/>
                  </a:ext>
                </a:extLst>
              </a:tr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>
                          <a:effectLst/>
                        </a:rPr>
                        <a:t>Nissan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GT-R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9935556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BD0FE0-59BB-46AB-9A5F-EE2B7028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14908"/>
              </p:ext>
            </p:extLst>
          </p:nvPr>
        </p:nvGraphicFramePr>
        <p:xfrm>
          <a:off x="4599939" y="2014333"/>
          <a:ext cx="2308843" cy="111483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16108">
                  <a:extLst>
                    <a:ext uri="{9D8B030D-6E8A-4147-A177-3AD203B41FA5}">
                      <a16:colId xmlns:a16="http://schemas.microsoft.com/office/drawing/2014/main" val="2200051166"/>
                    </a:ext>
                  </a:extLst>
                </a:gridCol>
                <a:gridCol w="1092735">
                  <a:extLst>
                    <a:ext uri="{9D8B030D-6E8A-4147-A177-3AD203B41FA5}">
                      <a16:colId xmlns:a16="http://schemas.microsoft.com/office/drawing/2014/main" val="1427211611"/>
                    </a:ext>
                  </a:extLst>
                </a:gridCol>
              </a:tblGrid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Фирма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Модель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1314497123"/>
                  </a:ext>
                </a:extLst>
              </a:tr>
              <a:tr h="22614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297631203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X5M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170866621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M1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423574512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GT-R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263687242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CDC989B-B9C9-4AF0-8F76-6CD7E1DBCC93}"/>
              </a:ext>
            </a:extLst>
          </p:cNvPr>
          <p:cNvSpPr/>
          <p:nvPr/>
        </p:nvSpPr>
        <p:spPr>
          <a:xfrm>
            <a:off x="2034540" y="2559246"/>
            <a:ext cx="1848272" cy="37857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BA118-82D5-4AA4-B793-CB62F7158CA7}"/>
              </a:ext>
            </a:extLst>
          </p:cNvPr>
          <p:cNvSpPr/>
          <p:nvPr/>
        </p:nvSpPr>
        <p:spPr>
          <a:xfrm>
            <a:off x="2751667" y="2282643"/>
            <a:ext cx="1131146" cy="276603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99C1EB-90F5-41EA-B9C6-6ADE26E17C24}"/>
              </a:ext>
            </a:extLst>
          </p:cNvPr>
          <p:cNvCxnSpPr>
            <a:cxnSpLocks/>
          </p:cNvCxnSpPr>
          <p:nvPr/>
        </p:nvCxnSpPr>
        <p:spPr>
          <a:xfrm>
            <a:off x="3882812" y="2656416"/>
            <a:ext cx="717127" cy="0"/>
          </a:xfrm>
          <a:prstGeom prst="straightConnector1">
            <a:avLst/>
          </a:prstGeom>
          <a:ln w="28575">
            <a:solidFill>
              <a:srgbClr val="39C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72646E9-76BF-4667-A6B9-2C463E6133DA}"/>
              </a:ext>
            </a:extLst>
          </p:cNvPr>
          <p:cNvSpPr txBox="1">
            <a:spLocks/>
          </p:cNvSpPr>
          <p:nvPr/>
        </p:nvSpPr>
        <p:spPr>
          <a:xfrm>
            <a:off x="749334" y="1115623"/>
            <a:ext cx="2788470" cy="2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Все атрибуты простые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F31D90-E4F0-4224-A83A-3D88D49CD13F}"/>
              </a:ext>
            </a:extLst>
          </p:cNvPr>
          <p:cNvSpPr txBox="1">
            <a:spLocks/>
          </p:cNvSpPr>
          <p:nvPr/>
        </p:nvSpPr>
        <p:spPr>
          <a:xfrm>
            <a:off x="749334" y="1363422"/>
            <a:ext cx="2788470" cy="22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значения скалярные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DB63B-CF09-4FAC-B18C-4FD0EC1CE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0543"/>
              </p:ext>
            </p:extLst>
          </p:nvPr>
        </p:nvGraphicFramePr>
        <p:xfrm>
          <a:off x="132716" y="3594515"/>
          <a:ext cx="3228552" cy="11277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80791">
                  <a:extLst>
                    <a:ext uri="{9D8B030D-6E8A-4147-A177-3AD203B41FA5}">
                      <a16:colId xmlns:a16="http://schemas.microsoft.com/office/drawing/2014/main" val="4054808432"/>
                    </a:ext>
                  </a:extLst>
                </a:gridCol>
                <a:gridCol w="1847761">
                  <a:extLst>
                    <a:ext uri="{9D8B030D-6E8A-4147-A177-3AD203B41FA5}">
                      <a16:colId xmlns:a16="http://schemas.microsoft.com/office/drawing/2014/main" val="1968298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Сотрудник</a:t>
                      </a:r>
                      <a:endParaRPr lang="ru-RU" sz="1400" b="1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Номер телефона</a:t>
                      </a:r>
                      <a:endParaRPr lang="ru-RU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59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Иванов И. И.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283-56-82</a:t>
                      </a:r>
                      <a:b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</a:b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390-57-34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140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Петров П. П.</a:t>
                      </a:r>
                      <a:endParaRPr lang="ru-RU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708-62-34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867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73A5AB-F07C-4069-ABA4-6D265438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11760"/>
              </p:ext>
            </p:extLst>
          </p:nvPr>
        </p:nvGraphicFramePr>
        <p:xfrm>
          <a:off x="4118672" y="3578956"/>
          <a:ext cx="4595220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69182">
                  <a:extLst>
                    <a:ext uri="{9D8B030D-6E8A-4147-A177-3AD203B41FA5}">
                      <a16:colId xmlns:a16="http://schemas.microsoft.com/office/drawing/2014/main" val="4237388840"/>
                    </a:ext>
                  </a:extLst>
                </a:gridCol>
                <a:gridCol w="2426038">
                  <a:extLst>
                    <a:ext uri="{9D8B030D-6E8A-4147-A177-3AD203B41FA5}">
                      <a16:colId xmlns:a16="http://schemas.microsoft.com/office/drawing/2014/main" val="1837568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b="1" u="sng">
                          <a:effectLst/>
                        </a:rPr>
                        <a:t>Сотрудник</a:t>
                      </a:r>
                      <a:endParaRPr lang="ru-RU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u="sng" dirty="0">
                          <a:effectLst/>
                        </a:rPr>
                        <a:t>Номер телефона</a:t>
                      </a:r>
                      <a:endParaRPr lang="ru-RU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68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Иванов И. И.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283-56-82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77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Иванов И. И.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390-57-34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757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Петров П. П.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708-62-34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45267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FA0C3DA-261F-40BB-BA48-A24AD0ACE46B}"/>
              </a:ext>
            </a:extLst>
          </p:cNvPr>
          <p:cNvSpPr/>
          <p:nvPr/>
        </p:nvSpPr>
        <p:spPr>
          <a:xfrm>
            <a:off x="132715" y="3838591"/>
            <a:ext cx="3228551" cy="60640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387D1-36D8-4D2F-AD74-67ABFEBB0753}"/>
              </a:ext>
            </a:extLst>
          </p:cNvPr>
          <p:cNvSpPr/>
          <p:nvPr/>
        </p:nvSpPr>
        <p:spPr>
          <a:xfrm>
            <a:off x="4118670" y="3855191"/>
            <a:ext cx="4661263" cy="35273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D3E8E-0CA5-4115-9F30-852D0927FBEA}"/>
              </a:ext>
            </a:extLst>
          </p:cNvPr>
          <p:cNvSpPr/>
          <p:nvPr/>
        </p:nvSpPr>
        <p:spPr>
          <a:xfrm>
            <a:off x="4118670" y="4175324"/>
            <a:ext cx="4661263" cy="35273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9321B-80C9-4EEB-8AFA-820687205D75}"/>
              </a:ext>
            </a:extLst>
          </p:cNvPr>
          <p:cNvCxnSpPr>
            <a:cxnSpLocks/>
          </p:cNvCxnSpPr>
          <p:nvPr/>
        </p:nvCxnSpPr>
        <p:spPr>
          <a:xfrm>
            <a:off x="3396824" y="4175324"/>
            <a:ext cx="717127" cy="0"/>
          </a:xfrm>
          <a:prstGeom prst="straightConnector1">
            <a:avLst/>
          </a:prstGeom>
          <a:ln w="28575">
            <a:solidFill>
              <a:srgbClr val="39C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9ADBDD48-1E41-475A-AC42-AB58B7A2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17" y="1354025"/>
            <a:ext cx="1161142" cy="1161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6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  <p:bldP spid="23" grpId="0" animBg="1"/>
      <p:bldP spid="18" grpId="0"/>
      <p:bldP spid="19" grpId="0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2 НФ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4A267F-259E-47A9-9EDC-171450835583}"/>
              </a:ext>
            </a:extLst>
          </p:cNvPr>
          <p:cNvSpPr txBox="1">
            <a:spLocks/>
          </p:cNvSpPr>
          <p:nvPr/>
        </p:nvSpPr>
        <p:spPr>
          <a:xfrm>
            <a:off x="640829" y="616401"/>
            <a:ext cx="4678588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Таблица находится в 1 НФ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5EA6D-A40A-4816-9030-C373532A6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28893"/>
              </p:ext>
            </p:extLst>
          </p:nvPr>
        </p:nvGraphicFramePr>
        <p:xfrm>
          <a:off x="391818" y="2421005"/>
          <a:ext cx="3853577" cy="141601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67174">
                  <a:extLst>
                    <a:ext uri="{9D8B030D-6E8A-4147-A177-3AD203B41FA5}">
                      <a16:colId xmlns:a16="http://schemas.microsoft.com/office/drawing/2014/main" val="2005438894"/>
                    </a:ext>
                  </a:extLst>
                </a:gridCol>
                <a:gridCol w="603073">
                  <a:extLst>
                    <a:ext uri="{9D8B030D-6E8A-4147-A177-3AD203B41FA5}">
                      <a16:colId xmlns:a16="http://schemas.microsoft.com/office/drawing/2014/main" val="1658570598"/>
                    </a:ext>
                  </a:extLst>
                </a:gridCol>
                <a:gridCol w="780464">
                  <a:extLst>
                    <a:ext uri="{9D8B030D-6E8A-4147-A177-3AD203B41FA5}">
                      <a16:colId xmlns:a16="http://schemas.microsoft.com/office/drawing/2014/main" val="3089231764"/>
                    </a:ext>
                  </a:extLst>
                </a:gridCol>
                <a:gridCol w="1702866">
                  <a:extLst>
                    <a:ext uri="{9D8B030D-6E8A-4147-A177-3AD203B41FA5}">
                      <a16:colId xmlns:a16="http://schemas.microsoft.com/office/drawing/2014/main" val="1592031747"/>
                    </a:ext>
                  </a:extLst>
                </a:gridCol>
              </a:tblGrid>
              <a:tr h="236002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>
                          <a:effectLst/>
                        </a:rPr>
                        <a:t>Модель</a:t>
                      </a:r>
                      <a:endParaRPr lang="ru-RU" sz="1400" b="1" i="0" u="sng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>
                          <a:effectLst/>
                        </a:rPr>
                        <a:t>Цена</a:t>
                      </a:r>
                      <a:endParaRPr lang="ru-RU" sz="1400" b="1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Скидка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extLst>
                  <a:ext uri="{0D108BD9-81ED-4DB2-BD59-A6C34878D82A}">
                    <a16:rowId xmlns:a16="http://schemas.microsoft.com/office/drawing/2014/main" val="3719272384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54871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X5M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6000000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720514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M1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907015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GT-R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94363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M5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219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0EABA-EA7E-4EBD-8C9A-0B9597C2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26654"/>
              </p:ext>
            </p:extLst>
          </p:nvPr>
        </p:nvGraphicFramePr>
        <p:xfrm>
          <a:off x="5319417" y="4259409"/>
          <a:ext cx="1723498" cy="68156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2072">
                  <a:extLst>
                    <a:ext uri="{9D8B030D-6E8A-4147-A177-3AD203B41FA5}">
                      <a16:colId xmlns:a16="http://schemas.microsoft.com/office/drawing/2014/main" val="3557641860"/>
                    </a:ext>
                  </a:extLst>
                </a:gridCol>
                <a:gridCol w="971426">
                  <a:extLst>
                    <a:ext uri="{9D8B030D-6E8A-4147-A177-3AD203B41FA5}">
                      <a16:colId xmlns:a16="http://schemas.microsoft.com/office/drawing/2014/main" val="291005063"/>
                    </a:ext>
                  </a:extLst>
                </a:gridCol>
              </a:tblGrid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Бренд1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Скидка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extLst>
                  <a:ext uri="{0D108BD9-81ED-4DB2-BD59-A6C34878D82A}">
                    <a16:rowId xmlns:a16="http://schemas.microsoft.com/office/drawing/2014/main" val="2738325402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28597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058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D86B14-1C39-4899-89A7-53EE82889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34404"/>
              </p:ext>
            </p:extLst>
          </p:nvPr>
        </p:nvGraphicFramePr>
        <p:xfrm>
          <a:off x="5319417" y="2421005"/>
          <a:ext cx="2475572" cy="13631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71426">
                  <a:extLst>
                    <a:ext uri="{9D8B030D-6E8A-4147-A177-3AD203B41FA5}">
                      <a16:colId xmlns:a16="http://schemas.microsoft.com/office/drawing/2014/main" val="2873067490"/>
                    </a:ext>
                  </a:extLst>
                </a:gridCol>
                <a:gridCol w="752073">
                  <a:extLst>
                    <a:ext uri="{9D8B030D-6E8A-4147-A177-3AD203B41FA5}">
                      <a16:colId xmlns:a16="http://schemas.microsoft.com/office/drawing/2014/main" val="800180622"/>
                    </a:ext>
                  </a:extLst>
                </a:gridCol>
                <a:gridCol w="752073">
                  <a:extLst>
                    <a:ext uri="{9D8B030D-6E8A-4147-A177-3AD203B41FA5}">
                      <a16:colId xmlns:a16="http://schemas.microsoft.com/office/drawing/2014/main" val="3708553625"/>
                    </a:ext>
                  </a:extLst>
                </a:gridCol>
              </a:tblGrid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Модель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Цена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extLst>
                  <a:ext uri="{0D108BD9-81ED-4DB2-BD59-A6C34878D82A}">
                    <a16:rowId xmlns:a16="http://schemas.microsoft.com/office/drawing/2014/main" val="2832765927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17738235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X5M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6000000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09750723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M1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2500000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4062134138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GT-R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410951949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M5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80279461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CB2B4B-61F6-425C-8B5D-E670597DA049}"/>
              </a:ext>
            </a:extLst>
          </p:cNvPr>
          <p:cNvSpPr txBox="1">
            <a:spLocks/>
          </p:cNvSpPr>
          <p:nvPr/>
        </p:nvSpPr>
        <p:spPr>
          <a:xfrm>
            <a:off x="640829" y="864929"/>
            <a:ext cx="4852155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У таблицы должен быть первичный ключ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746A94-5ECA-46C9-83E0-07987C91503D}"/>
              </a:ext>
            </a:extLst>
          </p:cNvPr>
          <p:cNvSpPr txBox="1">
            <a:spLocks/>
          </p:cNvSpPr>
          <p:nvPr/>
        </p:nvSpPr>
        <p:spPr>
          <a:xfrm>
            <a:off x="640829" y="1099096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атрибуты должны описывать первичный ключ целиком, а не какую-то часть первичного ключа.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BA73D-F574-455D-BCF9-6DB93472F6ED}"/>
              </a:ext>
            </a:extLst>
          </p:cNvPr>
          <p:cNvSpPr/>
          <p:nvPr/>
        </p:nvSpPr>
        <p:spPr>
          <a:xfrm>
            <a:off x="381002" y="2421005"/>
            <a:ext cx="1383660" cy="142986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E41F8F8-10E9-4960-933C-091E3FDA8E89}"/>
              </a:ext>
            </a:extLst>
          </p:cNvPr>
          <p:cNvSpPr/>
          <p:nvPr/>
        </p:nvSpPr>
        <p:spPr>
          <a:xfrm rot="16200000">
            <a:off x="871679" y="1722269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BB5626C5-1824-4C08-8FA3-05DFB2AC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3067" y="1976072"/>
            <a:ext cx="245538" cy="245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9A35C-8367-4054-9CDF-DA8E3518B422}"/>
              </a:ext>
            </a:extLst>
          </p:cNvPr>
          <p:cNvSpPr txBox="1"/>
          <p:nvPr/>
        </p:nvSpPr>
        <p:spPr>
          <a:xfrm>
            <a:off x="844029" y="1971087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1CACAD4-9F65-4B40-A463-9AAD8A33099B}"/>
              </a:ext>
            </a:extLst>
          </p:cNvPr>
          <p:cNvSpPr/>
          <p:nvPr/>
        </p:nvSpPr>
        <p:spPr>
          <a:xfrm rot="16200000">
            <a:off x="6107285" y="1422389"/>
            <a:ext cx="125057" cy="1723499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5" name="Graphic 14" descr="Key with solid fill">
            <a:extLst>
              <a:ext uri="{FF2B5EF4-FFF2-40B4-BE49-F238E27FC236}">
                <a16:creationId xmlns:a16="http://schemas.microsoft.com/office/drawing/2014/main" id="{0D36BB51-3735-4832-8E71-1B28C5B0E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10129" y="1984737"/>
            <a:ext cx="245538" cy="245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EBAD7-2FD5-4402-A0D1-6D4CA2B790B4}"/>
              </a:ext>
            </a:extLst>
          </p:cNvPr>
          <p:cNvSpPr txBox="1"/>
          <p:nvPr/>
        </p:nvSpPr>
        <p:spPr>
          <a:xfrm>
            <a:off x="5771091" y="1979752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6DFEB4-DC21-47B5-8B8E-6C9289456937}"/>
              </a:ext>
            </a:extLst>
          </p:cNvPr>
          <p:cNvSpPr/>
          <p:nvPr/>
        </p:nvSpPr>
        <p:spPr>
          <a:xfrm rot="16200000">
            <a:off x="5631807" y="3791135"/>
            <a:ext cx="125058" cy="749839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1" name="Graphic 20" descr="Key with solid fill">
            <a:extLst>
              <a:ext uri="{FF2B5EF4-FFF2-40B4-BE49-F238E27FC236}">
                <a16:creationId xmlns:a16="http://schemas.microsoft.com/office/drawing/2014/main" id="{585D2674-89D0-4E5D-A72E-E0DF6B7CB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66008" y="3866653"/>
            <a:ext cx="245538" cy="245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D21903-CC05-4BA7-8ECD-064EF08B1ABB}"/>
              </a:ext>
            </a:extLst>
          </p:cNvPr>
          <p:cNvSpPr txBox="1"/>
          <p:nvPr/>
        </p:nvSpPr>
        <p:spPr>
          <a:xfrm>
            <a:off x="5526970" y="3861668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9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 animBg="1"/>
      <p:bldP spid="16" grpId="0" animBg="1"/>
      <p:bldP spid="19" grpId="0"/>
      <p:bldP spid="14" grpId="0" animBg="1"/>
      <p:bldP spid="17" grpId="0"/>
      <p:bldP spid="20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2 НФ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4A267F-259E-47A9-9EDC-171450835583}"/>
              </a:ext>
            </a:extLst>
          </p:cNvPr>
          <p:cNvSpPr txBox="1">
            <a:spLocks/>
          </p:cNvSpPr>
          <p:nvPr/>
        </p:nvSpPr>
        <p:spPr>
          <a:xfrm>
            <a:off x="640829" y="616401"/>
            <a:ext cx="4678588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Таблица находится в 1 НФ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CB2B4B-61F6-425C-8B5D-E670597DA049}"/>
              </a:ext>
            </a:extLst>
          </p:cNvPr>
          <p:cNvSpPr txBox="1">
            <a:spLocks/>
          </p:cNvSpPr>
          <p:nvPr/>
        </p:nvSpPr>
        <p:spPr>
          <a:xfrm>
            <a:off x="640829" y="864929"/>
            <a:ext cx="4852155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У таблицы должен быть первичный ключ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746A94-5ECA-46C9-83E0-07987C91503D}"/>
              </a:ext>
            </a:extLst>
          </p:cNvPr>
          <p:cNvSpPr txBox="1">
            <a:spLocks/>
          </p:cNvSpPr>
          <p:nvPr/>
        </p:nvSpPr>
        <p:spPr>
          <a:xfrm>
            <a:off x="640829" y="1099096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атрибуты должны описывать первичный ключ целиком, а не какую-то часть первичного ключа.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E41F8F8-10E9-4960-933C-091E3FDA8E89}"/>
              </a:ext>
            </a:extLst>
          </p:cNvPr>
          <p:cNvSpPr/>
          <p:nvPr/>
        </p:nvSpPr>
        <p:spPr>
          <a:xfrm rot="16200000">
            <a:off x="1878920" y="618545"/>
            <a:ext cx="208012" cy="300691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BB5626C5-1824-4C08-8FA3-05DFB2AC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1535" y="1781122"/>
            <a:ext cx="245538" cy="245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9A35C-8367-4054-9CDF-DA8E3518B422}"/>
              </a:ext>
            </a:extLst>
          </p:cNvPr>
          <p:cNvSpPr txBox="1"/>
          <p:nvPr/>
        </p:nvSpPr>
        <p:spPr>
          <a:xfrm>
            <a:off x="942497" y="1776137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21A33-F9CA-40D3-B035-D3915FCE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111"/>
              </p:ext>
            </p:extLst>
          </p:nvPr>
        </p:nvGraphicFramePr>
        <p:xfrm>
          <a:off x="479471" y="2297113"/>
          <a:ext cx="5013513" cy="103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75726">
                  <a:extLst>
                    <a:ext uri="{9D8B030D-6E8A-4147-A177-3AD203B41FA5}">
                      <a16:colId xmlns:a16="http://schemas.microsoft.com/office/drawing/2014/main" val="4054519445"/>
                    </a:ext>
                  </a:extLst>
                </a:gridCol>
                <a:gridCol w="1207311">
                  <a:extLst>
                    <a:ext uri="{9D8B030D-6E8A-4147-A177-3AD203B41FA5}">
                      <a16:colId xmlns:a16="http://schemas.microsoft.com/office/drawing/2014/main" val="2101236922"/>
                    </a:ext>
                  </a:extLst>
                </a:gridCol>
                <a:gridCol w="517540">
                  <a:extLst>
                    <a:ext uri="{9D8B030D-6E8A-4147-A177-3AD203B41FA5}">
                      <a16:colId xmlns:a16="http://schemas.microsoft.com/office/drawing/2014/main" val="3066664941"/>
                    </a:ext>
                  </a:extLst>
                </a:gridCol>
                <a:gridCol w="1512936">
                  <a:extLst>
                    <a:ext uri="{9D8B030D-6E8A-4147-A177-3AD203B41FA5}">
                      <a16:colId xmlns:a16="http://schemas.microsoft.com/office/drawing/2014/main" val="180033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Филиал компании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55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4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31665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0E4A2E-5A6E-4019-A2B0-FE15DA404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13248"/>
              </p:ext>
            </p:extLst>
          </p:nvPr>
        </p:nvGraphicFramePr>
        <p:xfrm>
          <a:off x="479470" y="3668971"/>
          <a:ext cx="4131617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67863">
                  <a:extLst>
                    <a:ext uri="{9D8B030D-6E8A-4147-A177-3AD203B41FA5}">
                      <a16:colId xmlns:a16="http://schemas.microsoft.com/office/drawing/2014/main" val="3596796584"/>
                    </a:ext>
                  </a:extLst>
                </a:gridCol>
                <a:gridCol w="1224419">
                  <a:extLst>
                    <a:ext uri="{9D8B030D-6E8A-4147-A177-3AD203B41FA5}">
                      <a16:colId xmlns:a16="http://schemas.microsoft.com/office/drawing/2014/main" val="138799562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47456582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>
                          <a:effectLst/>
                        </a:rPr>
                        <a:t>Филиал компании</a:t>
                      </a:r>
                      <a:endParaRPr lang="ru-RU" sz="11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Зарплата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500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699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559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94669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ACE0A67-9AE7-4355-B3BA-74A0BA3A8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58169"/>
              </p:ext>
            </p:extLst>
          </p:nvPr>
        </p:nvGraphicFramePr>
        <p:xfrm>
          <a:off x="5115663" y="3655784"/>
          <a:ext cx="2613850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55983">
                  <a:extLst>
                    <a:ext uri="{9D8B030D-6E8A-4147-A177-3AD203B41FA5}">
                      <a16:colId xmlns:a16="http://schemas.microsoft.com/office/drawing/2014/main" val="4137854652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506769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247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Уборщик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604122"/>
                  </a:ext>
                </a:extLst>
              </a:tr>
            </a:tbl>
          </a:graphicData>
        </a:graphic>
      </p:graphicFrame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A2C7266E-DD7B-4F56-9D81-6BD102DF2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8371" y="1394847"/>
            <a:ext cx="1161142" cy="116114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2A9B9F1-BC68-42A5-B873-0B5A08F23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75061"/>
              </p:ext>
            </p:extLst>
          </p:nvPr>
        </p:nvGraphicFramePr>
        <p:xfrm>
          <a:off x="489114" y="2297113"/>
          <a:ext cx="5013513" cy="103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75726">
                  <a:extLst>
                    <a:ext uri="{9D8B030D-6E8A-4147-A177-3AD203B41FA5}">
                      <a16:colId xmlns:a16="http://schemas.microsoft.com/office/drawing/2014/main" val="4054519445"/>
                    </a:ext>
                  </a:extLst>
                </a:gridCol>
                <a:gridCol w="1207311">
                  <a:extLst>
                    <a:ext uri="{9D8B030D-6E8A-4147-A177-3AD203B41FA5}">
                      <a16:colId xmlns:a16="http://schemas.microsoft.com/office/drawing/2014/main" val="2101236922"/>
                    </a:ext>
                  </a:extLst>
                </a:gridCol>
                <a:gridCol w="517540">
                  <a:extLst>
                    <a:ext uri="{9D8B030D-6E8A-4147-A177-3AD203B41FA5}">
                      <a16:colId xmlns:a16="http://schemas.microsoft.com/office/drawing/2014/main" val="3066664941"/>
                    </a:ext>
                  </a:extLst>
                </a:gridCol>
                <a:gridCol w="1512936">
                  <a:extLst>
                    <a:ext uri="{9D8B030D-6E8A-4147-A177-3AD203B41FA5}">
                      <a16:colId xmlns:a16="http://schemas.microsoft.com/office/drawing/2014/main" val="180033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Филиал компании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5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14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1665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19BA73D-F574-455D-BCF9-6DB93472F6ED}"/>
              </a:ext>
            </a:extLst>
          </p:cNvPr>
          <p:cNvSpPr/>
          <p:nvPr/>
        </p:nvSpPr>
        <p:spPr>
          <a:xfrm>
            <a:off x="479471" y="2266982"/>
            <a:ext cx="3006910" cy="1104900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EA3A65-6E68-4893-A438-0B1EFDDC7F19}"/>
              </a:ext>
            </a:extLst>
          </p:cNvPr>
          <p:cNvSpPr txBox="1">
            <a:spLocks/>
          </p:cNvSpPr>
          <p:nvPr/>
        </p:nvSpPr>
        <p:spPr>
          <a:xfrm>
            <a:off x="5851458" y="2587512"/>
            <a:ext cx="3096600" cy="6128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ctr">
              <a:buFont typeface="DM Sans"/>
              <a:buNone/>
            </a:pPr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1 Определите первичный ключ</a:t>
            </a:r>
          </a:p>
          <a:p>
            <a:pPr marL="139700" indent="0" algn="ctr">
              <a:buFont typeface="DM Sans"/>
              <a:buNone/>
            </a:pPr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2 Проанализируйте все ли атрибуты зависят от ПК</a:t>
            </a:r>
          </a:p>
        </p:txBody>
      </p:sp>
    </p:spTree>
    <p:extLst>
      <p:ext uri="{BB962C8B-B14F-4D97-AF65-F5344CB8AC3E}">
        <p14:creationId xmlns:p14="http://schemas.microsoft.com/office/powerpoint/2010/main" val="14363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6" grpId="0" animBg="1"/>
      <p:bldP spid="19" grpId="0"/>
      <p:bldP spid="12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3426FCA-969E-46AF-B3E9-17BA906177C6}"/>
              </a:ext>
            </a:extLst>
          </p:cNvPr>
          <p:cNvSpPr txBox="1">
            <a:spLocks/>
          </p:cNvSpPr>
          <p:nvPr/>
        </p:nvSpPr>
        <p:spPr>
          <a:xfrm>
            <a:off x="4996470" y="1047983"/>
            <a:ext cx="4852155" cy="19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b="1" dirty="0">
                <a:solidFill>
                  <a:srgbClr val="92D050"/>
                </a:solidFill>
              </a:rPr>
              <a:t>X</a:t>
            </a:r>
            <a:r>
              <a:rPr lang="en-US" b="1" dirty="0"/>
              <a:t> -&gt;</a:t>
            </a:r>
            <a:r>
              <a:rPr lang="en-US" b="1" dirty="0">
                <a:solidFill>
                  <a:srgbClr val="92D050"/>
                </a:solidFill>
              </a:rPr>
              <a:t> Y </a:t>
            </a:r>
            <a:r>
              <a:rPr lang="ru-RU" dirty="0"/>
              <a:t>Функциональная зависимость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Например: Книга –</a:t>
            </a:r>
            <a:r>
              <a:rPr lang="en-US" dirty="0"/>
              <a:t>&gt; </a:t>
            </a:r>
            <a:r>
              <a:rPr lang="ru-RU" dirty="0"/>
              <a:t>Автор</a:t>
            </a:r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r>
              <a:rPr lang="en-US" b="1" dirty="0">
                <a:solidFill>
                  <a:srgbClr val="39C2D7"/>
                </a:solidFill>
              </a:rPr>
              <a:t>X</a:t>
            </a:r>
            <a:r>
              <a:rPr lang="en-US" b="1" dirty="0"/>
              <a:t> -&gt; Y</a:t>
            </a:r>
            <a:r>
              <a:rPr lang="ru-RU" b="1" dirty="0"/>
              <a:t> -</a:t>
            </a:r>
            <a:r>
              <a:rPr lang="en-US" b="1" dirty="0"/>
              <a:t>&gt; </a:t>
            </a:r>
            <a:r>
              <a:rPr lang="en-US" b="1" dirty="0">
                <a:solidFill>
                  <a:srgbClr val="39C2D7"/>
                </a:solidFill>
              </a:rPr>
              <a:t>Z</a:t>
            </a:r>
            <a:r>
              <a:rPr lang="ru-RU" b="1" dirty="0">
                <a:solidFill>
                  <a:srgbClr val="39C2D7"/>
                </a:solidFill>
              </a:rPr>
              <a:t> </a:t>
            </a:r>
            <a:r>
              <a:rPr lang="ru-RU" dirty="0"/>
              <a:t>здесь:</a:t>
            </a:r>
            <a:endParaRPr lang="en-US" dirty="0"/>
          </a:p>
          <a:p>
            <a:pPr marL="139700" indent="0">
              <a:buFont typeface="DM Sans"/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X -&gt; Y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en-US" b="1" dirty="0"/>
              <a:t>Y</a:t>
            </a:r>
            <a:r>
              <a:rPr lang="ru-RU" b="1" dirty="0"/>
              <a:t> -</a:t>
            </a:r>
            <a:r>
              <a:rPr lang="en-US" b="1" dirty="0"/>
              <a:t>&gt; Z</a:t>
            </a:r>
            <a:r>
              <a:rPr lang="ru-RU" b="1" dirty="0"/>
              <a:t> </a:t>
            </a:r>
            <a:r>
              <a:rPr lang="ru-RU" dirty="0"/>
              <a:t>Функциональная зависимость</a:t>
            </a:r>
          </a:p>
          <a:p>
            <a:pPr marL="139700" indent="0">
              <a:buNone/>
            </a:pPr>
            <a:r>
              <a:rPr lang="en-US" b="1" dirty="0"/>
              <a:t>Y </a:t>
            </a:r>
            <a:r>
              <a:rPr lang="ru-RU" dirty="0"/>
              <a:t>от</a:t>
            </a:r>
            <a:r>
              <a:rPr lang="ru-RU" b="1" dirty="0"/>
              <a:t> </a:t>
            </a:r>
            <a:r>
              <a:rPr lang="en-US" b="1" dirty="0"/>
              <a:t>X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en-US" b="1" dirty="0"/>
              <a:t>Z </a:t>
            </a:r>
            <a:r>
              <a:rPr lang="ru-RU" dirty="0"/>
              <a:t>от</a:t>
            </a:r>
            <a:r>
              <a:rPr lang="ru-RU" b="1" dirty="0"/>
              <a:t> </a:t>
            </a:r>
            <a:r>
              <a:rPr lang="en-US" b="1" dirty="0"/>
              <a:t>Y</a:t>
            </a:r>
            <a:endParaRPr lang="ru-RU" b="1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r>
              <a:rPr lang="en-US" dirty="0">
                <a:solidFill>
                  <a:srgbClr val="39C2D7"/>
                </a:solidFill>
              </a:rPr>
              <a:t>X</a:t>
            </a:r>
            <a:r>
              <a:rPr lang="en-US" dirty="0"/>
              <a:t> -&gt; </a:t>
            </a:r>
            <a:r>
              <a:rPr lang="en-US" dirty="0">
                <a:solidFill>
                  <a:srgbClr val="39C2D7"/>
                </a:solidFill>
              </a:rPr>
              <a:t>Z</a:t>
            </a:r>
            <a:r>
              <a:rPr lang="en-US" dirty="0"/>
              <a:t> </a:t>
            </a:r>
            <a:r>
              <a:rPr lang="ru-RU" b="1" dirty="0">
                <a:solidFill>
                  <a:srgbClr val="39C2D7"/>
                </a:solidFill>
              </a:rPr>
              <a:t>Транзитивная зависимость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E05288-E33F-4021-B431-CFF0E6AAD298}"/>
              </a:ext>
            </a:extLst>
          </p:cNvPr>
          <p:cNvGrpSpPr/>
          <p:nvPr/>
        </p:nvGrpSpPr>
        <p:grpSpPr>
          <a:xfrm>
            <a:off x="5063265" y="3453797"/>
            <a:ext cx="3338130" cy="1038444"/>
            <a:chOff x="5090159" y="3221387"/>
            <a:chExt cx="3338130" cy="1038444"/>
          </a:xfrm>
        </p:grpSpPr>
        <p:pic>
          <p:nvPicPr>
            <p:cNvPr id="38" name="Graphic 37" descr="Arrow Right outline">
              <a:extLst>
                <a:ext uri="{FF2B5EF4-FFF2-40B4-BE49-F238E27FC236}">
                  <a16:creationId xmlns:a16="http://schemas.microsoft.com/office/drawing/2014/main" id="{AAFE5CA7-29FC-4958-A891-8F93B21D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8409" y="3221387"/>
              <a:ext cx="678180" cy="678180"/>
            </a:xfrm>
            <a:prstGeom prst="rect">
              <a:avLst/>
            </a:prstGeom>
          </p:spPr>
        </p:pic>
        <p:pic>
          <p:nvPicPr>
            <p:cNvPr id="39" name="Graphic 38" descr="Arrow Right outline">
              <a:extLst>
                <a:ext uri="{FF2B5EF4-FFF2-40B4-BE49-F238E27FC236}">
                  <a16:creationId xmlns:a16="http://schemas.microsoft.com/office/drawing/2014/main" id="{0DC1F729-2740-4317-9FDE-3F98746E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677471" y="3434747"/>
              <a:ext cx="678180" cy="67818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F1AD67-62AF-4380-98BE-B42905498C39}"/>
                </a:ext>
              </a:extLst>
            </p:cNvPr>
            <p:cNvSpPr txBox="1"/>
            <p:nvPr/>
          </p:nvSpPr>
          <p:spPr>
            <a:xfrm>
              <a:off x="5090159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39C2D7"/>
                  </a:solidFill>
                </a:rPr>
                <a:t>X</a:t>
              </a:r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619F34-15B6-4923-A1B9-AFB02CB445D9}"/>
                </a:ext>
              </a:extLst>
            </p:cNvPr>
            <p:cNvSpPr txBox="1"/>
            <p:nvPr/>
          </p:nvSpPr>
          <p:spPr>
            <a:xfrm>
              <a:off x="6454043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6498"/>
                  </a:solidFill>
                </a:rPr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B0527A-79BA-4238-9F6A-9434B23F9330}"/>
                </a:ext>
              </a:extLst>
            </p:cNvPr>
            <p:cNvSpPr txBox="1"/>
            <p:nvPr/>
          </p:nvSpPr>
          <p:spPr>
            <a:xfrm>
              <a:off x="7979743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39C2D7"/>
                  </a:solidFill>
                </a:rPr>
                <a:t>Z</a:t>
              </a:r>
              <a:endParaRPr lang="en-US" sz="2400" dirty="0"/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1AA32C1-B01F-4E26-98EB-122E11AF802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rot="5400000" flipH="1">
              <a:off x="6715195" y="2362486"/>
              <a:ext cx="77470" cy="2900172"/>
            </a:xfrm>
            <a:prstGeom prst="bentConnector4">
              <a:avLst>
                <a:gd name="adj1" fmla="val -452459"/>
                <a:gd name="adj2" fmla="val 100110"/>
              </a:avLst>
            </a:prstGeom>
            <a:ln w="12700">
              <a:solidFill>
                <a:srgbClr val="39C2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E0FD6FC2-9313-40C7-BFFA-774B29B1E4D8}"/>
                </a:ext>
              </a:extLst>
            </p:cNvPr>
            <p:cNvCxnSpPr/>
            <p:nvPr/>
          </p:nvCxnSpPr>
          <p:spPr>
            <a:xfrm rot="16200000" flipH="1">
              <a:off x="6752874" y="2018529"/>
              <a:ext cx="12700" cy="2889584"/>
            </a:xfrm>
            <a:prstGeom prst="bentConnector3">
              <a:avLst>
                <a:gd name="adj1" fmla="val -258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Arrow Right outline">
              <a:extLst>
                <a:ext uri="{FF2B5EF4-FFF2-40B4-BE49-F238E27FC236}">
                  <a16:creationId xmlns:a16="http://schemas.microsoft.com/office/drawing/2014/main" id="{1404D45A-9A74-444E-A98B-5AEEA3EA2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043" y="3221388"/>
              <a:ext cx="678180" cy="678180"/>
            </a:xfrm>
            <a:prstGeom prst="rect">
              <a:avLst/>
            </a:prstGeom>
          </p:spPr>
        </p:pic>
        <p:pic>
          <p:nvPicPr>
            <p:cNvPr id="55" name="Graphic 54" descr="Arrow Right outline">
              <a:extLst>
                <a:ext uri="{FF2B5EF4-FFF2-40B4-BE49-F238E27FC236}">
                  <a16:creationId xmlns:a16="http://schemas.microsoft.com/office/drawing/2014/main" id="{934FD584-4291-47B8-9BA0-7EB730D2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999105" y="3434748"/>
              <a:ext cx="678180" cy="678180"/>
            </a:xfrm>
            <a:prstGeom prst="rect">
              <a:avLst/>
            </a:prstGeom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EB3334-063C-4C8A-AC96-1BBE15308DC3}"/>
                </a:ext>
              </a:extLst>
            </p:cNvPr>
            <p:cNvSpPr/>
            <p:nvPr/>
          </p:nvSpPr>
          <p:spPr>
            <a:xfrm>
              <a:off x="5905498" y="3709210"/>
              <a:ext cx="228600" cy="99060"/>
            </a:xfrm>
            <a:custGeom>
              <a:avLst/>
              <a:gdLst>
                <a:gd name="connsiteX0" fmla="*/ 228600 w 228600"/>
                <a:gd name="connsiteY0" fmla="*/ 0 h 99060"/>
                <a:gd name="connsiteX1" fmla="*/ 0 w 228600"/>
                <a:gd name="connsiteY1" fmla="*/ 99060 h 9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99060">
                  <a:moveTo>
                    <a:pt x="228600" y="0"/>
                  </a:moveTo>
                  <a:lnTo>
                    <a:pt x="0" y="9906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20B054-7DD4-4A05-BAE3-34095841CA34}"/>
                </a:ext>
              </a:extLst>
            </p:cNvPr>
            <p:cNvSpPr txBox="1"/>
            <p:nvPr/>
          </p:nvSpPr>
          <p:spPr>
            <a:xfrm>
              <a:off x="7242258" y="3604851"/>
              <a:ext cx="3905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6A357AB-85E1-4A8E-AEB3-7B2DB64874B3}"/>
                </a:ext>
              </a:extLst>
            </p:cNvPr>
            <p:cNvSpPr/>
            <p:nvPr/>
          </p:nvSpPr>
          <p:spPr>
            <a:xfrm>
              <a:off x="6639630" y="4160771"/>
              <a:ext cx="228600" cy="99060"/>
            </a:xfrm>
            <a:custGeom>
              <a:avLst/>
              <a:gdLst>
                <a:gd name="connsiteX0" fmla="*/ 228600 w 228600"/>
                <a:gd name="connsiteY0" fmla="*/ 0 h 99060"/>
                <a:gd name="connsiteX1" fmla="*/ 0 w 228600"/>
                <a:gd name="connsiteY1" fmla="*/ 99060 h 9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99060">
                  <a:moveTo>
                    <a:pt x="228600" y="0"/>
                  </a:moveTo>
                  <a:lnTo>
                    <a:pt x="0" y="9906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CF024BA-5676-40BB-BC82-A8EA6D352124}"/>
              </a:ext>
            </a:extLst>
          </p:cNvPr>
          <p:cNvSpPr txBox="1">
            <a:spLocks/>
          </p:cNvSpPr>
          <p:nvPr/>
        </p:nvSpPr>
        <p:spPr>
          <a:xfrm>
            <a:off x="144315" y="741574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ru-RU" dirty="0"/>
              <a:t>Транзитивная зависимость –  это косвенная связь между значениями в одной и той же таблице, которая вызывает функциональную зависимость. Чтобы достичь стандарта нормализации третьей нормальной формы (3NF), вы должны устранить любые переходные зависимости.</a:t>
            </a:r>
            <a:endParaRPr lang="en-US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6F01D6C-9308-4492-8032-3E36602E9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061044"/>
              </p:ext>
            </p:extLst>
          </p:nvPr>
        </p:nvGraphicFramePr>
        <p:xfrm>
          <a:off x="289060" y="2681661"/>
          <a:ext cx="4472687" cy="109294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19469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1271206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817773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64239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8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8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46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44397"/>
              </p:ext>
            </p:extLst>
          </p:nvPr>
        </p:nvGraphicFramePr>
        <p:xfrm>
          <a:off x="327661" y="2281767"/>
          <a:ext cx="6187440" cy="9959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04896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2308700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1414118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59726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60F961-76AB-485E-9BE7-F53EF64D0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04126"/>
              </p:ext>
            </p:extLst>
          </p:nvPr>
        </p:nvGraphicFramePr>
        <p:xfrm>
          <a:off x="327661" y="3581250"/>
          <a:ext cx="3175297" cy="132824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07763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1502886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  <a:gridCol w="964648">
                  <a:extLst>
                    <a:ext uri="{9D8B030D-6E8A-4147-A177-3AD203B41FA5}">
                      <a16:colId xmlns:a16="http://schemas.microsoft.com/office/drawing/2014/main" val="4249095446"/>
                    </a:ext>
                  </a:extLst>
                </a:gridCol>
              </a:tblGrid>
              <a:tr h="260602"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Книга</a:t>
                      </a: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_ID</a:t>
                      </a:r>
                      <a:endParaRPr lang="ru-RU" sz="1100" b="1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Книга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  <a:latin typeface="+mn-lt"/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</a:p>
                  </a:txBody>
                  <a:tcPr marL="8693" marR="8693" marT="8693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5005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33652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  <a:tr h="21205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125005219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61875"/>
              </p:ext>
            </p:extLst>
          </p:nvPr>
        </p:nvGraphicFramePr>
        <p:xfrm>
          <a:off x="3861416" y="3581250"/>
          <a:ext cx="3850470" cy="72904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3490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Author_Nationality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9638DB-7278-4FCC-B7BD-AC81D6220B1D}"/>
              </a:ext>
            </a:extLst>
          </p:cNvPr>
          <p:cNvSpPr txBox="1">
            <a:spLocks/>
          </p:cNvSpPr>
          <p:nvPr/>
        </p:nvSpPr>
        <p:spPr>
          <a:xfrm>
            <a:off x="227248" y="551863"/>
            <a:ext cx="4852155" cy="76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sz="1300" dirty="0"/>
              <a:t>1 Должна быть во 2НФ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2 Каждый неключевой атрибут нетранзитивно зависит от первичного ключа 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проще говоря 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Не должно быть зависимостей одних атрибутов от других. Все атрибуты зависят только от первичного ключа			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	 			</a:t>
            </a:r>
          </a:p>
          <a:p>
            <a:pPr marL="139700" indent="0">
              <a:buFont typeface="DM Sans"/>
              <a:buNone/>
            </a:pPr>
            <a:endParaRPr lang="ru-RU" sz="1300" dirty="0"/>
          </a:p>
          <a:p>
            <a:pPr marL="139700" indent="0">
              <a:buFont typeface="DM Sans"/>
              <a:buNone/>
            </a:pPr>
            <a:endParaRPr lang="ru-RU" sz="13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6027140" y="1006030"/>
            <a:ext cx="2634259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C880-51DA-40B6-9AC5-1687ED50813E}"/>
              </a:ext>
            </a:extLst>
          </p:cNvPr>
          <p:cNvSpPr/>
          <p:nvPr/>
        </p:nvSpPr>
        <p:spPr>
          <a:xfrm>
            <a:off x="1043040" y="2216022"/>
            <a:ext cx="2317103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BB264-4A4C-4FDE-AFCE-1BBFCE4067BA}"/>
              </a:ext>
            </a:extLst>
          </p:cNvPr>
          <p:cNvSpPr/>
          <p:nvPr/>
        </p:nvSpPr>
        <p:spPr>
          <a:xfrm>
            <a:off x="3462070" y="2232385"/>
            <a:ext cx="1224230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A1A75-94CB-4301-8E02-84054A1403A1}"/>
              </a:ext>
            </a:extLst>
          </p:cNvPr>
          <p:cNvSpPr/>
          <p:nvPr/>
        </p:nvSpPr>
        <p:spPr>
          <a:xfrm>
            <a:off x="4860671" y="2270902"/>
            <a:ext cx="1751689" cy="1075430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8564E-01C0-43B3-9383-A75070D16818}"/>
              </a:ext>
            </a:extLst>
          </p:cNvPr>
          <p:cNvSpPr/>
          <p:nvPr/>
        </p:nvSpPr>
        <p:spPr>
          <a:xfrm>
            <a:off x="3457402" y="2170235"/>
            <a:ext cx="1399231" cy="1209415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B05A0F-9576-4F10-A5AE-FDFC4A7315F1}"/>
              </a:ext>
            </a:extLst>
          </p:cNvPr>
          <p:cNvSpPr/>
          <p:nvPr/>
        </p:nvSpPr>
        <p:spPr>
          <a:xfrm>
            <a:off x="277158" y="3564887"/>
            <a:ext cx="3225800" cy="1397078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007A4-271E-4F69-8101-2B7BC54D4559}"/>
              </a:ext>
            </a:extLst>
          </p:cNvPr>
          <p:cNvSpPr/>
          <p:nvPr/>
        </p:nvSpPr>
        <p:spPr>
          <a:xfrm>
            <a:off x="3771105" y="3503577"/>
            <a:ext cx="4095424" cy="914198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77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Введение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2"/>
                </a:solidFill>
              </a:rPr>
              <a:t>Для чего мы с вами здесь сегодня собрались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Основные понятия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БД, СУБД, Таблица, Ключи, Связи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Нормальные формы</a:t>
            </a: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1НФ, 2НФ, 3НФ</a:t>
            </a: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Моделирование БД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963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Домашнее задание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Вопросы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Ответим на вопросы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321;p31">
            <a:extLst>
              <a:ext uri="{FF2B5EF4-FFF2-40B4-BE49-F238E27FC236}">
                <a16:creationId xmlns:a16="http://schemas.microsoft.com/office/drawing/2014/main" id="{C10660E9-D56A-4914-89DE-CA44C006BB9A}"/>
              </a:ext>
            </a:extLst>
          </p:cNvPr>
          <p:cNvSpPr txBox="1">
            <a:spLocks/>
          </p:cNvSpPr>
          <p:nvPr/>
        </p:nvSpPr>
        <p:spPr>
          <a:xfrm>
            <a:off x="5919103" y="1053439"/>
            <a:ext cx="2729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Концептуальный, Логический и Физический уровни</a:t>
            </a:r>
          </a:p>
        </p:txBody>
      </p:sp>
      <p:sp>
        <p:nvSpPr>
          <p:cNvPr id="29" name="Google Shape;321;p31">
            <a:extLst>
              <a:ext uri="{FF2B5EF4-FFF2-40B4-BE49-F238E27FC236}">
                <a16:creationId xmlns:a16="http://schemas.microsoft.com/office/drawing/2014/main" id="{C11353BB-9F12-4996-9433-8AE8B31BBD6F}"/>
              </a:ext>
            </a:extLst>
          </p:cNvPr>
          <p:cNvSpPr txBox="1">
            <a:spLocks/>
          </p:cNvSpPr>
          <p:nvPr/>
        </p:nvSpPr>
        <p:spPr>
          <a:xfrm>
            <a:off x="5840400" y="2511462"/>
            <a:ext cx="2729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Пройдемся по домашнему заданию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539826"/>
              </p:ext>
            </p:extLst>
          </p:nvPr>
        </p:nvGraphicFramePr>
        <p:xfrm>
          <a:off x="1232955" y="823587"/>
          <a:ext cx="6187440" cy="9959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04896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2308700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1414118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59726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554739"/>
              </p:ext>
            </p:extLst>
          </p:nvPr>
        </p:nvGraphicFramePr>
        <p:xfrm>
          <a:off x="4572000" y="2286946"/>
          <a:ext cx="3850470" cy="72904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3490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ID</a:t>
                      </a: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Национальность</a:t>
                      </a:r>
                      <a:endParaRPr lang="en-US" sz="1100" b="1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auth_001</a:t>
                      </a: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США</a:t>
                      </a:r>
                      <a:endParaRPr lang="ru-RU" sz="11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Великобритания</a:t>
                      </a:r>
                      <a:endParaRPr lang="ru-RU" sz="11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5621552" y="90848"/>
            <a:ext cx="2715625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1D6026-8A85-4BA0-B254-443CD27BF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23782"/>
              </p:ext>
            </p:extLst>
          </p:nvPr>
        </p:nvGraphicFramePr>
        <p:xfrm>
          <a:off x="4554191" y="3344547"/>
          <a:ext cx="4372095" cy="7290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457365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09301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705429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ID (pk)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rgbClr val="FFC000"/>
                          </a:solidFill>
                        </a:rPr>
                        <a:t>Национальность_</a:t>
                      </a:r>
                      <a:r>
                        <a:rPr lang="en-US" sz="1100" b="1" dirty="0">
                          <a:solidFill>
                            <a:srgbClr val="FFC000"/>
                          </a:solidFill>
                        </a:rPr>
                        <a:t>ID (</a:t>
                      </a:r>
                      <a:r>
                        <a:rPr lang="en-US" sz="1100" b="1" dirty="0" err="1">
                          <a:solidFill>
                            <a:srgbClr val="FFC000"/>
                          </a:solidFill>
                        </a:rPr>
                        <a:t>fk</a:t>
                      </a:r>
                      <a:r>
                        <a:rPr lang="en-US" sz="1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US" sz="1100" b="1" u="sng" dirty="0">
                        <a:solidFill>
                          <a:srgbClr val="FFC000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F03DD72-6EC1-47EA-8F13-0B2F373FB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55694"/>
              </p:ext>
            </p:extLst>
          </p:nvPr>
        </p:nvGraphicFramePr>
        <p:xfrm>
          <a:off x="2554513" y="4275567"/>
          <a:ext cx="3175298" cy="7290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70744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404554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rgbClr val="FFC000"/>
                          </a:solidFill>
                        </a:rPr>
                        <a:t>Национальность </a:t>
                      </a:r>
                      <a:r>
                        <a:rPr lang="en-US" sz="1100" b="1" u="sng" dirty="0">
                          <a:solidFill>
                            <a:srgbClr val="FFC000"/>
                          </a:solidFill>
                        </a:rPr>
                        <a:t>ID(pk)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США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9BD21B-7937-4D25-B0D7-7452EC0A4AF7}"/>
              </a:ext>
            </a:extLst>
          </p:cNvPr>
          <p:cNvCxnSpPr/>
          <p:nvPr/>
        </p:nvCxnSpPr>
        <p:spPr>
          <a:xfrm>
            <a:off x="6354235" y="3084946"/>
            <a:ext cx="0" cy="259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08B6FA4-787B-424D-B2CC-E6F84502C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95863"/>
              </p:ext>
            </p:extLst>
          </p:nvPr>
        </p:nvGraphicFramePr>
        <p:xfrm>
          <a:off x="110126" y="2286946"/>
          <a:ext cx="3458920" cy="120745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35992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1292282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  <a:gridCol w="1130646">
                  <a:extLst>
                    <a:ext uri="{9D8B030D-6E8A-4147-A177-3AD203B41FA5}">
                      <a16:colId xmlns:a16="http://schemas.microsoft.com/office/drawing/2014/main" val="4249095446"/>
                    </a:ext>
                  </a:extLst>
                </a:gridCol>
              </a:tblGrid>
              <a:tr h="260602"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Книга</a:t>
                      </a: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_ID(pk)</a:t>
                      </a:r>
                      <a:endParaRPr lang="ru-RU" sz="1100" b="1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ID</a:t>
                      </a: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(</a:t>
                      </a:r>
                      <a:r>
                        <a:rPr lang="en-US" sz="1100" b="1" u="sng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fk</a:t>
                      </a: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US" sz="1100" b="1" u="sng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693" marR="8693" marT="8693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33652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  <a:tr h="21205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1250052195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88D005-E5FA-48B0-A42C-2A233F6BDFA3}"/>
              </a:ext>
            </a:extLst>
          </p:cNvPr>
          <p:cNvCxnSpPr>
            <a:cxnSpLocks/>
          </p:cNvCxnSpPr>
          <p:nvPr/>
        </p:nvCxnSpPr>
        <p:spPr>
          <a:xfrm flipH="1">
            <a:off x="2400301" y="1939957"/>
            <a:ext cx="1094072" cy="245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65EC13-425D-4E79-BE13-9BA047EEC500}"/>
              </a:ext>
            </a:extLst>
          </p:cNvPr>
          <p:cNvCxnSpPr>
            <a:cxnSpLocks/>
          </p:cNvCxnSpPr>
          <p:nvPr/>
        </p:nvCxnSpPr>
        <p:spPr>
          <a:xfrm>
            <a:off x="3777995" y="1939957"/>
            <a:ext cx="1" cy="221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3D0116-AA0D-4BB7-9FF8-8637ACB950BF}"/>
              </a:ext>
            </a:extLst>
          </p:cNvPr>
          <p:cNvCxnSpPr>
            <a:cxnSpLocks/>
          </p:cNvCxnSpPr>
          <p:nvPr/>
        </p:nvCxnSpPr>
        <p:spPr>
          <a:xfrm>
            <a:off x="3986945" y="1939957"/>
            <a:ext cx="585055" cy="1303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66907"/>
              </p:ext>
            </p:extLst>
          </p:nvPr>
        </p:nvGraphicFramePr>
        <p:xfrm>
          <a:off x="780176" y="2799654"/>
          <a:ext cx="4606316" cy="98635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3088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1111314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2721914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>
                          <a:effectLst/>
                        </a:rPr>
                        <a:t>Магазин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>
                          <a:effectLst/>
                        </a:rPr>
                        <a:t>Телефон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Audi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Риал-авто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Некст-Авто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94-54-12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60F961-76AB-485E-9BE7-F53EF64D0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14766"/>
              </p:ext>
            </p:extLst>
          </p:nvPr>
        </p:nvGraphicFramePr>
        <p:xfrm>
          <a:off x="805577" y="3994912"/>
          <a:ext cx="2000626" cy="7740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7625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873001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</a:tblGrid>
              <a:tr h="294622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Магазин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 dirty="0">
                          <a:effectLst/>
                        </a:rPr>
                        <a:t>Телефон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2397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2397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Некст-Авто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94-54-12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71874"/>
              </p:ext>
            </p:extLst>
          </p:nvPr>
        </p:nvGraphicFramePr>
        <p:xfrm>
          <a:off x="3385866" y="3994912"/>
          <a:ext cx="2000626" cy="9357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313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000313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</a:tblGrid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Магазин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Audi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Некст-Авто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4015866009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9638DB-7278-4FCC-B7BD-AC81D6220B1D}"/>
              </a:ext>
            </a:extLst>
          </p:cNvPr>
          <p:cNvSpPr txBox="1">
            <a:spLocks/>
          </p:cNvSpPr>
          <p:nvPr/>
        </p:nvSpPr>
        <p:spPr>
          <a:xfrm>
            <a:off x="633874" y="761540"/>
            <a:ext cx="4852155" cy="76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Должна быть во 2НФ</a:t>
            </a:r>
          </a:p>
          <a:p>
            <a:pPr marL="139700" indent="0">
              <a:buFont typeface="DM Sans"/>
              <a:buNone/>
            </a:pPr>
            <a:r>
              <a:rPr lang="ru-RU" dirty="0"/>
              <a:t>2 Каждый неключевой атрибут нетранзитивно зависит от первичного ключа 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проще говоря 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Не должно быть зависимостей одних атрибутов от других. Все атрибуты зависят только от первичного ключа			</a:t>
            </a:r>
          </a:p>
          <a:p>
            <a:pPr marL="139700" indent="0">
              <a:buFont typeface="DM Sans"/>
              <a:buNone/>
            </a:pPr>
            <a:r>
              <a:rPr lang="ru-RU" dirty="0"/>
              <a:t>	 			</a:t>
            </a:r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6027140" y="1006030"/>
            <a:ext cx="2634259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84D48D-0DD7-48CB-A468-1E4353E10268}"/>
              </a:ext>
            </a:extLst>
          </p:cNvPr>
          <p:cNvSpPr/>
          <p:nvPr/>
        </p:nvSpPr>
        <p:spPr>
          <a:xfrm rot="16200000">
            <a:off x="1089597" y="2303967"/>
            <a:ext cx="142226" cy="710264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CEE35BC8-4754-4DA3-B92F-707CCFC8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9843" y="2351113"/>
            <a:ext cx="245538" cy="245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6A8C7F-6BE3-4715-822D-61090B4E483E}"/>
              </a:ext>
            </a:extLst>
          </p:cNvPr>
          <p:cNvSpPr txBox="1"/>
          <p:nvPr/>
        </p:nvSpPr>
        <p:spPr>
          <a:xfrm>
            <a:off x="1090805" y="2346128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C880-51DA-40B6-9AC5-1687ED50813E}"/>
              </a:ext>
            </a:extLst>
          </p:cNvPr>
          <p:cNvSpPr/>
          <p:nvPr/>
        </p:nvSpPr>
        <p:spPr>
          <a:xfrm>
            <a:off x="702734" y="2785532"/>
            <a:ext cx="857972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BB264-4A4C-4FDE-AFCE-1BBFCE4067BA}"/>
              </a:ext>
            </a:extLst>
          </p:cNvPr>
          <p:cNvSpPr/>
          <p:nvPr/>
        </p:nvSpPr>
        <p:spPr>
          <a:xfrm>
            <a:off x="1560705" y="2653905"/>
            <a:ext cx="1061124" cy="1262378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A1A75-94CB-4301-8E02-84054A1403A1}"/>
              </a:ext>
            </a:extLst>
          </p:cNvPr>
          <p:cNvSpPr/>
          <p:nvPr/>
        </p:nvSpPr>
        <p:spPr>
          <a:xfrm>
            <a:off x="2621829" y="2785531"/>
            <a:ext cx="2764663" cy="1075430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8564E-01C0-43B3-9383-A75070D16818}"/>
              </a:ext>
            </a:extLst>
          </p:cNvPr>
          <p:cNvSpPr/>
          <p:nvPr/>
        </p:nvSpPr>
        <p:spPr>
          <a:xfrm>
            <a:off x="1560705" y="2730212"/>
            <a:ext cx="1061124" cy="1134424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B05A0F-9576-4F10-A5AE-FDFC4A7315F1}"/>
              </a:ext>
            </a:extLst>
          </p:cNvPr>
          <p:cNvSpPr/>
          <p:nvPr/>
        </p:nvSpPr>
        <p:spPr>
          <a:xfrm>
            <a:off x="3385865" y="3992588"/>
            <a:ext cx="2000625" cy="935776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007A4-271E-4F69-8101-2B7BC54D4559}"/>
              </a:ext>
            </a:extLst>
          </p:cNvPr>
          <p:cNvSpPr/>
          <p:nvPr/>
        </p:nvSpPr>
        <p:spPr>
          <a:xfrm>
            <a:off x="805578" y="3970936"/>
            <a:ext cx="2000626" cy="798072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BA3807F7-8E49-474D-AC38-38F505CF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173" y="2653905"/>
            <a:ext cx="1161142" cy="11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539220" y="15383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Моделирование БД</a:t>
            </a:r>
            <a:endParaRPr dirty="0"/>
          </a:p>
        </p:txBody>
      </p:sp>
      <p:sp>
        <p:nvSpPr>
          <p:cNvPr id="875" name="Google Shape;875;p37"/>
          <p:cNvSpPr txBox="1">
            <a:spLocks noGrp="1"/>
          </p:cNvSpPr>
          <p:nvPr>
            <p:ph type="body" idx="1"/>
          </p:nvPr>
        </p:nvSpPr>
        <p:spPr>
          <a:xfrm>
            <a:off x="481410" y="1653386"/>
            <a:ext cx="3450148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Идея</a:t>
            </a:r>
            <a:endParaRPr lang="en-US" dirty="0"/>
          </a:p>
          <a:p>
            <a:pPr algn="l"/>
            <a:r>
              <a:rPr lang="ru-RU" dirty="0"/>
              <a:t>Сущности предметной области</a:t>
            </a:r>
          </a:p>
          <a:p>
            <a:pPr algn="l"/>
            <a:r>
              <a:rPr lang="ru-RU" dirty="0"/>
              <a:t>Особенности предметной области</a:t>
            </a:r>
          </a:p>
          <a:p>
            <a:pPr algn="l"/>
            <a:r>
              <a:rPr lang="en-US" dirty="0"/>
              <a:t>ER </a:t>
            </a:r>
            <a:r>
              <a:rPr lang="ru-RU" dirty="0"/>
              <a:t>диаграмма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46" name="Google Shape;878;p37">
            <a:extLst>
              <a:ext uri="{FF2B5EF4-FFF2-40B4-BE49-F238E27FC236}">
                <a16:creationId xmlns:a16="http://schemas.microsoft.com/office/drawing/2014/main" id="{36D34334-0FA8-441E-B23C-ED9D9CBB4AB2}"/>
              </a:ext>
            </a:extLst>
          </p:cNvPr>
          <p:cNvSpPr txBox="1">
            <a:spLocks/>
          </p:cNvSpPr>
          <p:nvPr/>
        </p:nvSpPr>
        <p:spPr>
          <a:xfrm>
            <a:off x="314132" y="2741880"/>
            <a:ext cx="345014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Логическое проектирование РБД</a:t>
            </a:r>
          </a:p>
        </p:txBody>
      </p:sp>
      <p:sp>
        <p:nvSpPr>
          <p:cNvPr id="49" name="Google Shape;878;p37">
            <a:extLst>
              <a:ext uri="{FF2B5EF4-FFF2-40B4-BE49-F238E27FC236}">
                <a16:creationId xmlns:a16="http://schemas.microsoft.com/office/drawing/2014/main" id="{61D57B54-A57B-4CAB-BDED-C3BF5261CBAA}"/>
              </a:ext>
            </a:extLst>
          </p:cNvPr>
          <p:cNvSpPr txBox="1">
            <a:spLocks/>
          </p:cNvSpPr>
          <p:nvPr/>
        </p:nvSpPr>
        <p:spPr>
          <a:xfrm>
            <a:off x="98638" y="1113686"/>
            <a:ext cx="312248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Концептуальный уровень </a:t>
            </a:r>
          </a:p>
        </p:txBody>
      </p:sp>
      <p:sp>
        <p:nvSpPr>
          <p:cNvPr id="54" name="Google Shape;875;p37">
            <a:extLst>
              <a:ext uri="{FF2B5EF4-FFF2-40B4-BE49-F238E27FC236}">
                <a16:creationId xmlns:a16="http://schemas.microsoft.com/office/drawing/2014/main" id="{0CFC1C7F-5963-41DB-9CDC-117721BD6196}"/>
              </a:ext>
            </a:extLst>
          </p:cNvPr>
          <p:cNvSpPr txBox="1">
            <a:spLocks/>
          </p:cNvSpPr>
          <p:nvPr/>
        </p:nvSpPr>
        <p:spPr>
          <a:xfrm>
            <a:off x="314132" y="3239183"/>
            <a:ext cx="5126548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ru-RU" dirty="0"/>
              <a:t>Составление схем реляционных отношений</a:t>
            </a:r>
          </a:p>
          <a:p>
            <a:pPr algn="l"/>
            <a:r>
              <a:rPr lang="ru-RU" dirty="0"/>
              <a:t>Нормализация</a:t>
            </a:r>
          </a:p>
          <a:p>
            <a:pPr algn="l"/>
            <a:r>
              <a:rPr lang="ru-RU" dirty="0"/>
              <a:t>Схема БД после нормализации</a:t>
            </a:r>
          </a:p>
          <a:p>
            <a:pPr algn="l"/>
            <a:r>
              <a:rPr lang="ru-RU" dirty="0"/>
              <a:t>Определение дополнительных ограничений целостности</a:t>
            </a:r>
          </a:p>
        </p:txBody>
      </p:sp>
      <p:sp>
        <p:nvSpPr>
          <p:cNvPr id="59" name="Google Shape;878;p37">
            <a:extLst>
              <a:ext uri="{FF2B5EF4-FFF2-40B4-BE49-F238E27FC236}">
                <a16:creationId xmlns:a16="http://schemas.microsoft.com/office/drawing/2014/main" id="{A1BE95CD-F9E6-4D27-98C4-AA87831B64DC}"/>
              </a:ext>
            </a:extLst>
          </p:cNvPr>
          <p:cNvSpPr txBox="1">
            <a:spLocks/>
          </p:cNvSpPr>
          <p:nvPr/>
        </p:nvSpPr>
        <p:spPr>
          <a:xfrm>
            <a:off x="4848032" y="1518829"/>
            <a:ext cx="345014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Физическое проектирование </a:t>
            </a:r>
            <a:r>
              <a:rPr lang="en-US" dirty="0"/>
              <a:t>РБД</a:t>
            </a:r>
          </a:p>
          <a:p>
            <a:endParaRPr lang="ru-RU" dirty="0"/>
          </a:p>
        </p:txBody>
      </p:sp>
      <p:sp>
        <p:nvSpPr>
          <p:cNvPr id="60" name="Google Shape;875;p37">
            <a:extLst>
              <a:ext uri="{FF2B5EF4-FFF2-40B4-BE49-F238E27FC236}">
                <a16:creationId xmlns:a16="http://schemas.microsoft.com/office/drawing/2014/main" id="{CADEA14F-EF7F-4744-A1B0-669F924B49BB}"/>
              </a:ext>
            </a:extLst>
          </p:cNvPr>
          <p:cNvSpPr txBox="1">
            <a:spLocks/>
          </p:cNvSpPr>
          <p:nvPr/>
        </p:nvSpPr>
        <p:spPr>
          <a:xfrm>
            <a:off x="4985551" y="1840632"/>
            <a:ext cx="3450148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l">
              <a:buNone/>
            </a:pPr>
            <a:r>
              <a:rPr lang="ru-RU" dirty="0"/>
              <a:t>Создание объектов в БДх посредствам </a:t>
            </a:r>
            <a:r>
              <a:rPr lang="en-US" dirty="0"/>
              <a:t>SQL (Create table</a:t>
            </a:r>
            <a:r>
              <a:rPr lang="ru-RU" dirty="0"/>
              <a:t> </a:t>
            </a:r>
            <a:r>
              <a:rPr lang="en-US" dirty="0"/>
              <a:t>…)</a:t>
            </a: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DF6390-FD28-468A-8890-FE7E2E978A6A}"/>
              </a:ext>
            </a:extLst>
          </p:cNvPr>
          <p:cNvSpPr/>
          <p:nvPr/>
        </p:nvSpPr>
        <p:spPr>
          <a:xfrm>
            <a:off x="1995689" y="1057249"/>
            <a:ext cx="4653905" cy="78124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rgbClr val="006498"/>
                </a:solidFill>
              </a:rPr>
              <a:t>Определяем идею: </a:t>
            </a:r>
            <a:r>
              <a:rPr lang="ru-RU" sz="1400" dirty="0">
                <a:solidFill>
                  <a:srgbClr val="006498"/>
                </a:solidFill>
              </a:rPr>
              <a:t>какую информацию будем хранить и для чего нам конкретная БДх</a:t>
            </a:r>
          </a:p>
          <a:p>
            <a:pPr algn="ctr"/>
            <a:endParaRPr lang="en-US" dirty="0"/>
          </a:p>
        </p:txBody>
      </p:sp>
      <p:pic>
        <p:nvPicPr>
          <p:cNvPr id="12" name="Graphic 11" descr="Lights On outline">
            <a:extLst>
              <a:ext uri="{FF2B5EF4-FFF2-40B4-BE49-F238E27FC236}">
                <a16:creationId xmlns:a16="http://schemas.microsoft.com/office/drawing/2014/main" id="{3F3BA66A-9603-482C-8B3A-0922B0727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5549" y="3303351"/>
            <a:ext cx="714400" cy="714400"/>
          </a:xfrm>
          <a:prstGeom prst="rect">
            <a:avLst/>
          </a:prstGeom>
        </p:spPr>
      </p:pic>
      <p:sp>
        <p:nvSpPr>
          <p:cNvPr id="20" name="Google Shape;630;p36">
            <a:extLst>
              <a:ext uri="{FF2B5EF4-FFF2-40B4-BE49-F238E27FC236}">
                <a16:creationId xmlns:a16="http://schemas.microsoft.com/office/drawing/2014/main" id="{72A0ADFA-FC6A-4CA3-B71A-DE3F587A7E6E}"/>
              </a:ext>
            </a:extLst>
          </p:cNvPr>
          <p:cNvSpPr txBox="1">
            <a:spLocks/>
          </p:cNvSpPr>
          <p:nvPr/>
        </p:nvSpPr>
        <p:spPr>
          <a:xfrm>
            <a:off x="1364345" y="4823881"/>
            <a:ext cx="569728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400" dirty="0">
                <a:solidFill>
                  <a:srgbClr val="006498"/>
                </a:solidFill>
              </a:rPr>
              <a:t>Описание должно быть подробным, необходимо проработать все аспекты жизни организации, определить все взаимодействия и участников.</a:t>
            </a:r>
          </a:p>
          <a:p>
            <a:pPr algn="ctr"/>
            <a:endParaRPr lang="en-US" sz="1400" dirty="0"/>
          </a:p>
          <a:p>
            <a:pPr algn="l"/>
            <a:endParaRPr lang="ru-RU" sz="1400" dirty="0">
              <a:solidFill>
                <a:srgbClr val="006498"/>
              </a:solidFill>
            </a:endParaRPr>
          </a:p>
        </p:txBody>
      </p:sp>
      <p:sp>
        <p:nvSpPr>
          <p:cNvPr id="21" name="Google Shape;630;p36">
            <a:extLst>
              <a:ext uri="{FF2B5EF4-FFF2-40B4-BE49-F238E27FC236}">
                <a16:creationId xmlns:a16="http://schemas.microsoft.com/office/drawing/2014/main" id="{D3D82A32-437E-4830-AD3B-7007ACC409F0}"/>
              </a:ext>
            </a:extLst>
          </p:cNvPr>
          <p:cNvSpPr txBox="1">
            <a:spLocks/>
          </p:cNvSpPr>
          <p:nvPr/>
        </p:nvSpPr>
        <p:spPr>
          <a:xfrm>
            <a:off x="499516" y="1838492"/>
            <a:ext cx="7130729" cy="193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400" b="1" dirty="0">
                <a:solidFill>
                  <a:srgbClr val="006498"/>
                </a:solidFill>
              </a:rPr>
              <a:t>Создадим БДх для обслуживания нужд организации и руководства. 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Основная деятельность – выполнение проектов. 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Проекты должны выполняться в определнные сроки, в один или несколько этапов. </a:t>
            </a:r>
          </a:p>
          <a:p>
            <a:pPr algn="ctr"/>
            <a:endParaRPr lang="en-US" sz="1100" dirty="0"/>
          </a:p>
          <a:p>
            <a:pPr algn="ctr"/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400" dirty="0"/>
          </a:p>
          <a:p>
            <a:pPr algn="l"/>
            <a:endParaRPr lang="ru-RU" sz="1400" b="1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261" name="Google Shape;629;p36">
            <a:extLst>
              <a:ext uri="{FF2B5EF4-FFF2-40B4-BE49-F238E27FC236}">
                <a16:creationId xmlns:a16="http://schemas.microsoft.com/office/drawing/2014/main" id="{C94BD9B8-56A4-4DD1-A252-DE7D7F1AD0FE}"/>
              </a:ext>
            </a:extLst>
          </p:cNvPr>
          <p:cNvSpPr txBox="1">
            <a:spLocks/>
          </p:cNvSpPr>
          <p:nvPr/>
        </p:nvSpPr>
        <p:spPr>
          <a:xfrm>
            <a:off x="1110370" y="1767729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Отделы</a:t>
            </a:r>
            <a:r>
              <a:rPr lang="ru-RU" dirty="0"/>
              <a:t>. Атрибуты: название, аббревиатура, кабинет, телефоны.</a:t>
            </a:r>
            <a:endParaRPr lang="en-US" dirty="0"/>
          </a:p>
          <a:p>
            <a:pPr marL="0" indent="0" algn="l">
              <a:spcAft>
                <a:spcPts val="1600"/>
              </a:spcAft>
              <a:buFont typeface="DM Sans"/>
              <a:buNone/>
            </a:pPr>
            <a:endParaRPr lang="ru-RU" dirty="0"/>
          </a:p>
        </p:txBody>
      </p:sp>
      <p:sp>
        <p:nvSpPr>
          <p:cNvPr id="262" name="Google Shape;629;p36">
            <a:extLst>
              <a:ext uri="{FF2B5EF4-FFF2-40B4-BE49-F238E27FC236}">
                <a16:creationId xmlns:a16="http://schemas.microsoft.com/office/drawing/2014/main" id="{3ED1F63B-61F8-450D-A796-5AA08B1FFBCB}"/>
              </a:ext>
            </a:extLst>
          </p:cNvPr>
          <p:cNvSpPr txBox="1">
            <a:spLocks/>
          </p:cNvSpPr>
          <p:nvPr/>
        </p:nvSpPr>
        <p:spPr>
          <a:xfrm>
            <a:off x="1076033" y="2328865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Сотрудники</a:t>
            </a:r>
            <a:r>
              <a:rPr lang="ru-RU" dirty="0"/>
              <a:t>. Атрибуты: ФИО, паспортные данные, дата рождения, пол, номер пенсионного страхового свидетельства, адреса, телефоны (рабочий, домашний, мобильный), данные об образовании (вид образования – высшее, среднее и т.д., – специальность, номер диплома, дата окончания учебного заведения), должность, оклад, логин (имя пользователя)</a:t>
            </a:r>
          </a:p>
        </p:txBody>
      </p:sp>
      <p:sp>
        <p:nvSpPr>
          <p:cNvPr id="263" name="Google Shape;629;p36">
            <a:extLst>
              <a:ext uri="{FF2B5EF4-FFF2-40B4-BE49-F238E27FC236}">
                <a16:creationId xmlns:a16="http://schemas.microsoft.com/office/drawing/2014/main" id="{DDF8C44C-709B-4954-8040-476A866DA6AB}"/>
              </a:ext>
            </a:extLst>
          </p:cNvPr>
          <p:cNvSpPr txBox="1">
            <a:spLocks/>
          </p:cNvSpPr>
          <p:nvPr/>
        </p:nvSpPr>
        <p:spPr>
          <a:xfrm>
            <a:off x="1076033" y="3461611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Проекты</a:t>
            </a:r>
            <a:r>
              <a:rPr lang="ru-RU" dirty="0"/>
              <a:t>. Атрибуты: номер договора; полное название проекта; сокращённое название проекта; дата подписания договора; заказчик; контактные данные заказчика; дата начала проекта; дата завершения роекта; сумма по проекту; дата реальной сдачи проекта; сумма, полученная по проекту на текущую дату</a:t>
            </a:r>
          </a:p>
        </p:txBody>
      </p:sp>
      <p:sp>
        <p:nvSpPr>
          <p:cNvPr id="21" name="Google Shape;630;p36">
            <a:extLst>
              <a:ext uri="{FF2B5EF4-FFF2-40B4-BE49-F238E27FC236}">
                <a16:creationId xmlns:a16="http://schemas.microsoft.com/office/drawing/2014/main" id="{82D30A59-9FCB-4BB6-9B58-14861F38CE9F}"/>
              </a:ext>
            </a:extLst>
          </p:cNvPr>
          <p:cNvSpPr txBox="1">
            <a:spLocks/>
          </p:cNvSpPr>
          <p:nvPr/>
        </p:nvSpPr>
        <p:spPr>
          <a:xfrm>
            <a:off x="-111138" y="829876"/>
            <a:ext cx="6765512" cy="15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b="1" dirty="0">
                <a:solidFill>
                  <a:srgbClr val="006498"/>
                </a:solidFill>
              </a:rPr>
              <a:t>Сущности предметной области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Определим все сущности нашей БДх. И опишем их атрибуты (свойства)</a:t>
            </a:r>
          </a:p>
          <a:p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100" dirty="0"/>
          </a:p>
          <a:p>
            <a:pPr algn="ctr"/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400" dirty="0"/>
          </a:p>
          <a:p>
            <a:pPr algn="l"/>
            <a:endParaRPr lang="ru-RU" sz="1400" b="1" dirty="0">
              <a:solidFill>
                <a:srgbClr val="006498"/>
              </a:solidFill>
            </a:endParaRPr>
          </a:p>
        </p:txBody>
      </p:sp>
      <p:pic>
        <p:nvPicPr>
          <p:cNvPr id="13" name="Graphic 12" descr="Barn outline">
            <a:extLst>
              <a:ext uri="{FF2B5EF4-FFF2-40B4-BE49-F238E27FC236}">
                <a16:creationId xmlns:a16="http://schemas.microsoft.com/office/drawing/2014/main" id="{91456D58-0B24-47D6-9F40-96CCD9FD8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3263" y="1574859"/>
            <a:ext cx="378309" cy="378309"/>
          </a:xfrm>
          <a:prstGeom prst="rect">
            <a:avLst/>
          </a:prstGeom>
        </p:spPr>
      </p:pic>
      <p:pic>
        <p:nvPicPr>
          <p:cNvPr id="24" name="Graphic 23" descr="Brontosaurus outline">
            <a:extLst>
              <a:ext uri="{FF2B5EF4-FFF2-40B4-BE49-F238E27FC236}">
                <a16:creationId xmlns:a16="http://schemas.microsoft.com/office/drawing/2014/main" id="{D8505E6A-057D-438A-8FD5-B6420DE35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25" y="2624145"/>
            <a:ext cx="414938" cy="414938"/>
          </a:xfrm>
          <a:prstGeom prst="rect">
            <a:avLst/>
          </a:prstGeom>
        </p:spPr>
      </p:pic>
      <p:pic>
        <p:nvPicPr>
          <p:cNvPr id="28" name="Graphic 27" descr="Bank outline">
            <a:extLst>
              <a:ext uri="{FF2B5EF4-FFF2-40B4-BE49-F238E27FC236}">
                <a16:creationId xmlns:a16="http://schemas.microsoft.com/office/drawing/2014/main" id="{01DEEBEC-33A8-4D7C-A569-F2D1E8231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97724" y="1941976"/>
            <a:ext cx="378309" cy="378309"/>
          </a:xfrm>
          <a:prstGeom prst="rect">
            <a:avLst/>
          </a:prstGeom>
        </p:spPr>
      </p:pic>
      <p:pic>
        <p:nvPicPr>
          <p:cNvPr id="30" name="Graphic 29" descr="Bug under magnifying glass outline">
            <a:extLst>
              <a:ext uri="{FF2B5EF4-FFF2-40B4-BE49-F238E27FC236}">
                <a16:creationId xmlns:a16="http://schemas.microsoft.com/office/drawing/2014/main" id="{FBF3C921-E902-41FB-AF54-85F87AD1C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076" y="3709692"/>
            <a:ext cx="414938" cy="414938"/>
          </a:xfrm>
          <a:prstGeom prst="rect">
            <a:avLst/>
          </a:prstGeom>
        </p:spPr>
      </p:pic>
      <p:pic>
        <p:nvPicPr>
          <p:cNvPr id="32" name="Graphic 31" descr="Building outline">
            <a:extLst>
              <a:ext uri="{FF2B5EF4-FFF2-40B4-BE49-F238E27FC236}">
                <a16:creationId xmlns:a16="http://schemas.microsoft.com/office/drawing/2014/main" id="{8230FA4A-2B33-40D3-B086-7DEFF20CF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10020" y="1810189"/>
            <a:ext cx="378309" cy="378309"/>
          </a:xfrm>
          <a:prstGeom prst="rect">
            <a:avLst/>
          </a:prstGeom>
        </p:spPr>
      </p:pic>
      <p:pic>
        <p:nvPicPr>
          <p:cNvPr id="34" name="Graphic 33" descr="Canyon scene outline">
            <a:extLst>
              <a:ext uri="{FF2B5EF4-FFF2-40B4-BE49-F238E27FC236}">
                <a16:creationId xmlns:a16="http://schemas.microsoft.com/office/drawing/2014/main" id="{5DFAE30E-FA25-47A0-896B-1F761E7B8B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0797" y="3766043"/>
            <a:ext cx="414938" cy="414938"/>
          </a:xfrm>
          <a:prstGeom prst="rect">
            <a:avLst/>
          </a:prstGeom>
        </p:spPr>
      </p:pic>
      <p:pic>
        <p:nvPicPr>
          <p:cNvPr id="36" name="Graphic 35" descr="Care outline">
            <a:extLst>
              <a:ext uri="{FF2B5EF4-FFF2-40B4-BE49-F238E27FC236}">
                <a16:creationId xmlns:a16="http://schemas.microsoft.com/office/drawing/2014/main" id="{311ADF50-3538-4978-B834-FE8CA37CEB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263" y="3353768"/>
            <a:ext cx="414938" cy="414938"/>
          </a:xfrm>
          <a:prstGeom prst="rect">
            <a:avLst/>
          </a:prstGeom>
        </p:spPr>
      </p:pic>
      <p:pic>
        <p:nvPicPr>
          <p:cNvPr id="44" name="Graphic 43" descr="Woman Shrugging outline">
            <a:extLst>
              <a:ext uri="{FF2B5EF4-FFF2-40B4-BE49-F238E27FC236}">
                <a16:creationId xmlns:a16="http://schemas.microsoft.com/office/drawing/2014/main" id="{F06C0430-EE52-4CC7-95F9-4B93103E6F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3555" y="2442840"/>
            <a:ext cx="317690" cy="317690"/>
          </a:xfrm>
          <a:prstGeom prst="rect">
            <a:avLst/>
          </a:prstGeom>
        </p:spPr>
      </p:pic>
      <p:pic>
        <p:nvPicPr>
          <p:cNvPr id="48" name="Graphic 47" descr="Hero Male outline">
            <a:extLst>
              <a:ext uri="{FF2B5EF4-FFF2-40B4-BE49-F238E27FC236}">
                <a16:creationId xmlns:a16="http://schemas.microsoft.com/office/drawing/2014/main" id="{F3316230-D103-4E92-B28C-EF490F40D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703" y="2651886"/>
            <a:ext cx="317690" cy="317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629" name="Google Shape;629;p36"/>
          <p:cNvSpPr txBox="1">
            <a:spLocks noGrp="1"/>
          </p:cNvSpPr>
          <p:nvPr>
            <p:ph type="body" idx="3"/>
          </p:nvPr>
        </p:nvSpPr>
        <p:spPr>
          <a:xfrm>
            <a:off x="321825" y="1198201"/>
            <a:ext cx="7945876" cy="719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ОТДЕЛЫ-СОТРУДНИК.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сотрудник работает в определённом отделе, в каждом отделе могут работать несколько сотрудников. Если мы только создали отдел, может случится так, что в нем какое-то время не будет сотрудников.</a:t>
            </a:r>
            <a:endParaRPr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1" name="Google Shape;630;p36">
            <a:extLst>
              <a:ext uri="{FF2B5EF4-FFF2-40B4-BE49-F238E27FC236}">
                <a16:creationId xmlns:a16="http://schemas.microsoft.com/office/drawing/2014/main" id="{5509EE82-84DB-43DB-8CF8-DA0D5F4F1AEB}"/>
              </a:ext>
            </a:extLst>
          </p:cNvPr>
          <p:cNvSpPr txBox="1">
            <a:spLocks/>
          </p:cNvSpPr>
          <p:nvPr/>
        </p:nvSpPr>
        <p:spPr>
          <a:xfrm>
            <a:off x="321825" y="503153"/>
            <a:ext cx="548233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400" b="1" dirty="0">
                <a:solidFill>
                  <a:srgbClr val="006498"/>
                </a:solidFill>
              </a:rPr>
              <a:t>Особенности предметной области: </a:t>
            </a:r>
          </a:p>
        </p:txBody>
      </p:sp>
      <p:sp>
        <p:nvSpPr>
          <p:cNvPr id="252" name="Google Shape;629;p36">
            <a:extLst>
              <a:ext uri="{FF2B5EF4-FFF2-40B4-BE49-F238E27FC236}">
                <a16:creationId xmlns:a16="http://schemas.microsoft.com/office/drawing/2014/main" id="{5ADC97F7-DCA3-446D-BDAA-25545581C740}"/>
              </a:ext>
            </a:extLst>
          </p:cNvPr>
          <p:cNvSpPr txBox="1">
            <a:spLocks/>
          </p:cNvSpPr>
          <p:nvPr/>
        </p:nvSpPr>
        <p:spPr>
          <a:xfrm>
            <a:off x="876299" y="896406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/>
              <a:t>Здесь мы определяем связи и взаимоотношения наших сущностей</a:t>
            </a:r>
          </a:p>
        </p:txBody>
      </p:sp>
      <p:sp>
        <p:nvSpPr>
          <p:cNvPr id="13" name="Google Shape;629;p36">
            <a:extLst>
              <a:ext uri="{FF2B5EF4-FFF2-40B4-BE49-F238E27FC236}">
                <a16:creationId xmlns:a16="http://schemas.microsoft.com/office/drawing/2014/main" id="{206BDF0A-4C27-408A-8894-C1C7A4AD9EE4}"/>
              </a:ext>
            </a:extLst>
          </p:cNvPr>
          <p:cNvSpPr txBox="1">
            <a:spLocks/>
          </p:cNvSpPr>
          <p:nvPr/>
        </p:nvSpPr>
        <p:spPr>
          <a:xfrm>
            <a:off x="321825" y="1917571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ОТДЕЛЫ-ПРОЕКТЫ.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проект относится к определённому отделу, каждый отдел может отвечать за несколько проектов</a:t>
            </a:r>
          </a:p>
        </p:txBody>
      </p:sp>
      <p:sp>
        <p:nvSpPr>
          <p:cNvPr id="14" name="Google Shape;629;p36">
            <a:extLst>
              <a:ext uri="{FF2B5EF4-FFF2-40B4-BE49-F238E27FC236}">
                <a16:creationId xmlns:a16="http://schemas.microsoft.com/office/drawing/2014/main" id="{3275CF1E-9EFF-4BA6-A746-FC8DB4D84335}"/>
              </a:ext>
            </a:extLst>
          </p:cNvPr>
          <p:cNvSpPr txBox="1">
            <a:spLocks/>
          </p:cNvSpPr>
          <p:nvPr/>
        </p:nvSpPr>
        <p:spPr>
          <a:xfrm>
            <a:off x="321825" y="2498767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СОТРУДНИК-ПРОЕКТЫ.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сотрудник может принимать участие в выполнении нескольких проектов, над каждым проектом может трудиться несколько сотрудников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D6FB83F-C6D9-4A80-837C-54E5ED19E42B}"/>
              </a:ext>
            </a:extLst>
          </p:cNvPr>
          <p:cNvSpPr/>
          <p:nvPr/>
        </p:nvSpPr>
        <p:spPr>
          <a:xfrm>
            <a:off x="1051082" y="3146083"/>
            <a:ext cx="1005840" cy="342900"/>
          </a:xfrm>
          <a:prstGeom prst="flowChartProcess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отделы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01E4B5-65A1-4A94-860C-80A66DC7E28F}"/>
              </a:ext>
            </a:extLst>
          </p:cNvPr>
          <p:cNvSpPr/>
          <p:nvPr/>
        </p:nvSpPr>
        <p:spPr>
          <a:xfrm>
            <a:off x="4938566" y="3143543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проекты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0364282C-AE3D-45F8-89E4-9EAA17687C9C}"/>
              </a:ext>
            </a:extLst>
          </p:cNvPr>
          <p:cNvSpPr/>
          <p:nvPr/>
        </p:nvSpPr>
        <p:spPr>
          <a:xfrm>
            <a:off x="1043267" y="4625167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сотрудники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BEB1E92-BABD-48B3-A71A-6606EE530332}"/>
              </a:ext>
            </a:extLst>
          </p:cNvPr>
          <p:cNvSpPr/>
          <p:nvPr/>
        </p:nvSpPr>
        <p:spPr>
          <a:xfrm>
            <a:off x="4949593" y="4638368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этапы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C9A1E39B-4D1B-4654-859F-3A66C68BF17E}"/>
              </a:ext>
            </a:extLst>
          </p:cNvPr>
          <p:cNvSpPr/>
          <p:nvPr/>
        </p:nvSpPr>
        <p:spPr>
          <a:xfrm>
            <a:off x="4690355" y="3940468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включать</a:t>
            </a:r>
            <a:endParaRPr lang="en-US" sz="800" dirty="0">
              <a:solidFill>
                <a:srgbClr val="006498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6F2845-342B-4347-9FC3-04B9871F101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546187" y="3488983"/>
            <a:ext cx="7815" cy="43276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477054-00F6-4770-BEEB-5DCC2CDBD3AF}"/>
              </a:ext>
            </a:extLst>
          </p:cNvPr>
          <p:cNvCxnSpPr>
            <a:cxnSpLocks/>
            <a:stCxn id="104" idx="2"/>
            <a:endCxn id="18" idx="0"/>
          </p:cNvCxnSpPr>
          <p:nvPr/>
        </p:nvCxnSpPr>
        <p:spPr>
          <a:xfrm>
            <a:off x="1546187" y="4275835"/>
            <a:ext cx="0" cy="3493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8F6523-9933-4995-BE11-B330B3B582AA}"/>
              </a:ext>
            </a:extLst>
          </p:cNvPr>
          <p:cNvCxnSpPr>
            <a:cxnSpLocks/>
            <a:stCxn id="4" idx="3"/>
            <a:endCxn id="103" idx="1"/>
          </p:cNvCxnSpPr>
          <p:nvPr/>
        </p:nvCxnSpPr>
        <p:spPr>
          <a:xfrm>
            <a:off x="2056922" y="3317533"/>
            <a:ext cx="585612" cy="8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A10897-8D42-409E-ABBB-935E7B87ADB4}"/>
              </a:ext>
            </a:extLst>
          </p:cNvPr>
          <p:cNvCxnSpPr>
            <a:cxnSpLocks/>
            <a:stCxn id="103" idx="3"/>
            <a:endCxn id="17" idx="1"/>
          </p:cNvCxnSpPr>
          <p:nvPr/>
        </p:nvCxnSpPr>
        <p:spPr>
          <a:xfrm flipV="1">
            <a:off x="4365971" y="3314993"/>
            <a:ext cx="572595" cy="112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11D1FF-623A-4859-B9E1-9035B59C3063}"/>
              </a:ext>
            </a:extLst>
          </p:cNvPr>
          <p:cNvCxnSpPr>
            <a:cxnSpLocks/>
            <a:stCxn id="18" idx="3"/>
            <a:endCxn id="105" idx="1"/>
          </p:cNvCxnSpPr>
          <p:nvPr/>
        </p:nvCxnSpPr>
        <p:spPr>
          <a:xfrm flipV="1">
            <a:off x="2049107" y="4070442"/>
            <a:ext cx="439560" cy="72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F39F95-308D-48CF-A898-EFE795E5115E}"/>
              </a:ext>
            </a:extLst>
          </p:cNvPr>
          <p:cNvCxnSpPr>
            <a:cxnSpLocks/>
            <a:stCxn id="18" idx="3"/>
            <a:endCxn id="106" idx="2"/>
          </p:cNvCxnSpPr>
          <p:nvPr/>
        </p:nvCxnSpPr>
        <p:spPr>
          <a:xfrm>
            <a:off x="2049107" y="4796617"/>
            <a:ext cx="1886497" cy="6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A35EB-9993-48EE-8F7C-365434C4FB8D}"/>
              </a:ext>
            </a:extLst>
          </p:cNvPr>
          <p:cNvCxnSpPr>
            <a:cxnSpLocks/>
            <a:stCxn id="106" idx="0"/>
            <a:endCxn id="17" idx="1"/>
          </p:cNvCxnSpPr>
          <p:nvPr/>
        </p:nvCxnSpPr>
        <p:spPr>
          <a:xfrm flipV="1">
            <a:off x="3935604" y="3314993"/>
            <a:ext cx="1002962" cy="119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7980FE-DB75-43EC-821C-A0090907684D}"/>
              </a:ext>
            </a:extLst>
          </p:cNvPr>
          <p:cNvCxnSpPr>
            <a:cxnSpLocks/>
            <a:stCxn id="105" idx="3"/>
            <a:endCxn id="17" idx="1"/>
          </p:cNvCxnSpPr>
          <p:nvPr/>
        </p:nvCxnSpPr>
        <p:spPr>
          <a:xfrm flipV="1">
            <a:off x="4012983" y="3314993"/>
            <a:ext cx="925583" cy="7554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ADC53D-2989-48CF-9E59-74A45E7AC951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5441486" y="3486443"/>
            <a:ext cx="11027" cy="45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923C15-903E-4F34-822E-34D0DDD09989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flipV="1">
            <a:off x="5452513" y="4294556"/>
            <a:ext cx="0" cy="3438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Decision 76">
            <a:extLst>
              <a:ext uri="{FF2B5EF4-FFF2-40B4-BE49-F238E27FC236}">
                <a16:creationId xmlns:a16="http://schemas.microsoft.com/office/drawing/2014/main" id="{BD33E838-9573-4C75-B0C6-B035264B83E7}"/>
              </a:ext>
            </a:extLst>
          </p:cNvPr>
          <p:cNvSpPr/>
          <p:nvPr/>
        </p:nvSpPr>
        <p:spPr>
          <a:xfrm>
            <a:off x="6662968" y="4158211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связь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438281A9-F3FB-43B9-8136-53845EA83DBB}"/>
              </a:ext>
            </a:extLst>
          </p:cNvPr>
          <p:cNvSpPr/>
          <p:nvPr/>
        </p:nvSpPr>
        <p:spPr>
          <a:xfrm>
            <a:off x="6922206" y="3616732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006498"/>
                </a:solidFill>
              </a:rPr>
              <a:t>зависимая сущность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B6EE6E4F-64AC-4114-BA49-1A75866ED00D}"/>
              </a:ext>
            </a:extLst>
          </p:cNvPr>
          <p:cNvSpPr/>
          <p:nvPr/>
        </p:nvSpPr>
        <p:spPr>
          <a:xfrm>
            <a:off x="6922206" y="3146083"/>
            <a:ext cx="1005840" cy="342900"/>
          </a:xfrm>
          <a:prstGeom prst="flowChartProcess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006498"/>
                </a:solidFill>
              </a:rPr>
              <a:t>главная сущность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03" name="Flowchart: Decision 102">
            <a:extLst>
              <a:ext uri="{FF2B5EF4-FFF2-40B4-BE49-F238E27FC236}">
                <a16:creationId xmlns:a16="http://schemas.microsoft.com/office/drawing/2014/main" id="{FC11047C-D9BB-4549-B87C-5A8C16698B8E}"/>
              </a:ext>
            </a:extLst>
          </p:cNvPr>
          <p:cNvSpPr/>
          <p:nvPr/>
        </p:nvSpPr>
        <p:spPr>
          <a:xfrm>
            <a:off x="2642534" y="3149158"/>
            <a:ext cx="1723437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выполнять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4" name="Flowchart: Decision 103">
            <a:extLst>
              <a:ext uri="{FF2B5EF4-FFF2-40B4-BE49-F238E27FC236}">
                <a16:creationId xmlns:a16="http://schemas.microsoft.com/office/drawing/2014/main" id="{38AFA3EF-8B8F-4AA0-874F-C66032DB2C67}"/>
              </a:ext>
            </a:extLst>
          </p:cNvPr>
          <p:cNvSpPr/>
          <p:nvPr/>
        </p:nvSpPr>
        <p:spPr>
          <a:xfrm>
            <a:off x="784029" y="3921747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работать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5" name="Flowchart: Decision 104">
            <a:extLst>
              <a:ext uri="{FF2B5EF4-FFF2-40B4-BE49-F238E27FC236}">
                <a16:creationId xmlns:a16="http://schemas.microsoft.com/office/drawing/2014/main" id="{F3FB4B26-8748-487B-AC0A-B11BC4D4A9C7}"/>
              </a:ext>
            </a:extLst>
          </p:cNvPr>
          <p:cNvSpPr/>
          <p:nvPr/>
        </p:nvSpPr>
        <p:spPr>
          <a:xfrm>
            <a:off x="2488667" y="3893398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руководить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6" name="Flowchart: Decision 105">
            <a:extLst>
              <a:ext uri="{FF2B5EF4-FFF2-40B4-BE49-F238E27FC236}">
                <a16:creationId xmlns:a16="http://schemas.microsoft.com/office/drawing/2014/main" id="{AAA9F213-7587-46F9-B9F7-F59184D7F985}"/>
              </a:ext>
            </a:extLst>
          </p:cNvPr>
          <p:cNvSpPr/>
          <p:nvPr/>
        </p:nvSpPr>
        <p:spPr>
          <a:xfrm>
            <a:off x="3108709" y="4512299"/>
            <a:ext cx="1653789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учавствовать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C579B3-29E4-4B4C-8547-D2398452502B}"/>
              </a:ext>
            </a:extLst>
          </p:cNvPr>
          <p:cNvSpPr txBox="1"/>
          <p:nvPr/>
        </p:nvSpPr>
        <p:spPr>
          <a:xfrm>
            <a:off x="1261970" y="3462843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0D7840B-F0A5-4644-8D1D-9B3FF098C1CE}"/>
              </a:ext>
            </a:extLst>
          </p:cNvPr>
          <p:cNvSpPr txBox="1"/>
          <p:nvPr/>
        </p:nvSpPr>
        <p:spPr>
          <a:xfrm>
            <a:off x="1508061" y="436540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5E0C8B6-7882-414F-8710-A63BCC4479CC}"/>
              </a:ext>
            </a:extLst>
          </p:cNvPr>
          <p:cNvSpPr txBox="1"/>
          <p:nvPr/>
        </p:nvSpPr>
        <p:spPr>
          <a:xfrm>
            <a:off x="4587100" y="3619952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D207C8-3065-42B3-93DF-0A08C3F30C25}"/>
              </a:ext>
            </a:extLst>
          </p:cNvPr>
          <p:cNvSpPr txBox="1"/>
          <p:nvPr/>
        </p:nvSpPr>
        <p:spPr>
          <a:xfrm>
            <a:off x="4467994" y="3333081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CC12E7-EA80-412D-B50B-8F7C9D3DC932}"/>
              </a:ext>
            </a:extLst>
          </p:cNvPr>
          <p:cNvSpPr txBox="1"/>
          <p:nvPr/>
        </p:nvSpPr>
        <p:spPr>
          <a:xfrm>
            <a:off x="2031053" y="3094330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85D22AE-B79B-4ABE-80FA-EBE328F68B63}"/>
              </a:ext>
            </a:extLst>
          </p:cNvPr>
          <p:cNvSpPr txBox="1"/>
          <p:nvPr/>
        </p:nvSpPr>
        <p:spPr>
          <a:xfrm>
            <a:off x="2024824" y="4773854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DEFDB12-95A3-4392-90C0-56B33DFC9082}"/>
              </a:ext>
            </a:extLst>
          </p:cNvPr>
          <p:cNvSpPr txBox="1"/>
          <p:nvPr/>
        </p:nvSpPr>
        <p:spPr>
          <a:xfrm>
            <a:off x="5444187" y="4402423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13DE163-A0C2-4AE5-AF93-CA0DD10D6ABA}"/>
              </a:ext>
            </a:extLst>
          </p:cNvPr>
          <p:cNvSpPr txBox="1"/>
          <p:nvPr/>
        </p:nvSpPr>
        <p:spPr>
          <a:xfrm>
            <a:off x="5431715" y="3493621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87B6E0-4025-484A-BA82-34CCA321FE30}"/>
              </a:ext>
            </a:extLst>
          </p:cNvPr>
          <p:cNvSpPr txBox="1"/>
          <p:nvPr/>
        </p:nvSpPr>
        <p:spPr>
          <a:xfrm>
            <a:off x="1920029" y="4359898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D340E13-6981-4258-8DA4-43F4D8E09AFE}"/>
              </a:ext>
            </a:extLst>
          </p:cNvPr>
          <p:cNvSpPr txBox="1"/>
          <p:nvPr/>
        </p:nvSpPr>
        <p:spPr>
          <a:xfrm>
            <a:off x="4524669" y="304844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40" name="Google Shape;329;p32">
            <a:extLst>
              <a:ext uri="{FF2B5EF4-FFF2-40B4-BE49-F238E27FC236}">
                <a16:creationId xmlns:a16="http://schemas.microsoft.com/office/drawing/2014/main" id="{17EAB1DD-E5A5-4188-8E9E-7704507A1DB0}"/>
              </a:ext>
            </a:extLst>
          </p:cNvPr>
          <p:cNvSpPr txBox="1">
            <a:spLocks/>
          </p:cNvSpPr>
          <p:nvPr/>
        </p:nvSpPr>
        <p:spPr>
          <a:xfrm>
            <a:off x="2850416" y="4648644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000" b="1" dirty="0"/>
              <a:t>ER </a:t>
            </a:r>
            <a:r>
              <a:rPr lang="ru-RU" sz="1000" b="1" dirty="0"/>
              <a:t>диаграмма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736351-36F5-43FB-88BC-D89B9E1A8D03}"/>
              </a:ext>
            </a:extLst>
          </p:cNvPr>
          <p:cNvSpPr txBox="1"/>
          <p:nvPr/>
        </p:nvSpPr>
        <p:spPr>
          <a:xfrm>
            <a:off x="5699385" y="47996"/>
            <a:ext cx="3326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62608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ER </a:t>
            </a:r>
            <a:r>
              <a:rPr lang="ru-RU" sz="1000" dirty="0">
                <a:solidFill>
                  <a:srgbClr val="62608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диаграмма– это диаграмма, которая представляет в графическом виде сущности, атрибуты и связи.</a:t>
            </a:r>
            <a:endParaRPr lang="en-US" sz="1000" dirty="0">
              <a:solidFill>
                <a:srgbClr val="626081"/>
              </a:solidFill>
            </a:endParaRPr>
          </a:p>
        </p:txBody>
      </p:sp>
      <p:pic>
        <p:nvPicPr>
          <p:cNvPr id="44" name="Graphic 43" descr="Lights On outline">
            <a:extLst>
              <a:ext uri="{FF2B5EF4-FFF2-40B4-BE49-F238E27FC236}">
                <a16:creationId xmlns:a16="http://schemas.microsoft.com/office/drawing/2014/main" id="{F93A84B6-7FE9-4937-A917-076027E6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475" y="76037"/>
            <a:ext cx="461971" cy="4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Логическое проектирование</a:t>
            </a:r>
          </a:p>
        </p:txBody>
      </p:sp>
      <p:sp>
        <p:nvSpPr>
          <p:cNvPr id="251" name="Google Shape;630;p36">
            <a:extLst>
              <a:ext uri="{FF2B5EF4-FFF2-40B4-BE49-F238E27FC236}">
                <a16:creationId xmlns:a16="http://schemas.microsoft.com/office/drawing/2014/main" id="{5509EE82-84DB-43DB-8CF8-DA0D5F4F1AEB}"/>
              </a:ext>
            </a:extLst>
          </p:cNvPr>
          <p:cNvSpPr txBox="1">
            <a:spLocks/>
          </p:cNvSpPr>
          <p:nvPr/>
        </p:nvSpPr>
        <p:spPr>
          <a:xfrm>
            <a:off x="321825" y="622264"/>
            <a:ext cx="698665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400" b="1" dirty="0">
                <a:solidFill>
                  <a:srgbClr val="006498"/>
                </a:solidFill>
              </a:rPr>
              <a:t>Составление схем реляционных отношений. </a:t>
            </a:r>
            <a:r>
              <a:rPr lang="ru-RU" sz="1400" dirty="0">
                <a:solidFill>
                  <a:srgbClr val="006498"/>
                </a:solidFill>
              </a:rPr>
              <a:t>Определяем первичые и внешние ключи. Если нет потенциальных ключей – вводим суррогатный первичный ключ.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F66EB7-39C8-4B63-9530-CE908116C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499303"/>
              </p:ext>
            </p:extLst>
          </p:nvPr>
        </p:nvGraphicFramePr>
        <p:xfrm>
          <a:off x="120650" y="1438239"/>
          <a:ext cx="6583679" cy="12255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91368">
                  <a:extLst>
                    <a:ext uri="{9D8B030D-6E8A-4147-A177-3AD203B41FA5}">
                      <a16:colId xmlns:a16="http://schemas.microsoft.com/office/drawing/2014/main" val="2608595749"/>
                    </a:ext>
                  </a:extLst>
                </a:gridCol>
                <a:gridCol w="835882">
                  <a:extLst>
                    <a:ext uri="{9D8B030D-6E8A-4147-A177-3AD203B41FA5}">
                      <a16:colId xmlns:a16="http://schemas.microsoft.com/office/drawing/2014/main" val="2095698550"/>
                    </a:ext>
                  </a:extLst>
                </a:gridCol>
                <a:gridCol w="787689">
                  <a:extLst>
                    <a:ext uri="{9D8B030D-6E8A-4147-A177-3AD203B41FA5}">
                      <a16:colId xmlns:a16="http://schemas.microsoft.com/office/drawing/2014/main" val="320999818"/>
                    </a:ext>
                  </a:extLst>
                </a:gridCol>
                <a:gridCol w="3668740">
                  <a:extLst>
                    <a:ext uri="{9D8B030D-6E8A-4147-A177-3AD203B41FA5}">
                      <a16:colId xmlns:a16="http://schemas.microsoft.com/office/drawing/2014/main" val="180224338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Название поля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Наименование поля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Тип, длина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Описание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0728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Аббревиатура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первичный ключ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3682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D_Name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поле(атрибут)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466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НомерА кабинетОВ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D_Rooms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884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ТелефонЫ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D_PHONE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varchar(40)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288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Суррогатный ПК</a:t>
                      </a:r>
                      <a:endParaRPr lang="ru-RU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81179"/>
                  </a:ext>
                </a:extLst>
              </a:tr>
            </a:tbl>
          </a:graphicData>
        </a:graphic>
      </p:graphicFrame>
      <p:sp>
        <p:nvSpPr>
          <p:cNvPr id="52" name="Google Shape;629;p36">
            <a:extLst>
              <a:ext uri="{FF2B5EF4-FFF2-40B4-BE49-F238E27FC236}">
                <a16:creationId xmlns:a16="http://schemas.microsoft.com/office/drawing/2014/main" id="{8191781B-BE1F-4E5B-A46F-FB43C8D7E2CE}"/>
              </a:ext>
            </a:extLst>
          </p:cNvPr>
          <p:cNvSpPr txBox="1">
            <a:spLocks/>
          </p:cNvSpPr>
          <p:nvPr/>
        </p:nvSpPr>
        <p:spPr>
          <a:xfrm>
            <a:off x="56515" y="1101341"/>
            <a:ext cx="204978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Отделы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/Department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EADA07-A991-4A98-87EC-9FED07C91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2283"/>
              </p:ext>
            </p:extLst>
          </p:nvPr>
        </p:nvGraphicFramePr>
        <p:xfrm>
          <a:off x="113030" y="3048036"/>
          <a:ext cx="5123281" cy="14732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995584">
                  <a:extLst>
                    <a:ext uri="{9D8B030D-6E8A-4147-A177-3AD203B41FA5}">
                      <a16:colId xmlns:a16="http://schemas.microsoft.com/office/drawing/2014/main" val="4250179711"/>
                    </a:ext>
                  </a:extLst>
                </a:gridCol>
                <a:gridCol w="851215">
                  <a:extLst>
                    <a:ext uri="{9D8B030D-6E8A-4147-A177-3AD203B41FA5}">
                      <a16:colId xmlns:a16="http://schemas.microsoft.com/office/drawing/2014/main" val="2483741909"/>
                    </a:ext>
                  </a:extLst>
                </a:gridCol>
                <a:gridCol w="887082">
                  <a:extLst>
                    <a:ext uri="{9D8B030D-6E8A-4147-A177-3AD203B41FA5}">
                      <a16:colId xmlns:a16="http://schemas.microsoft.com/office/drawing/2014/main" val="1752842201"/>
                    </a:ext>
                  </a:extLst>
                </a:gridCol>
                <a:gridCol w="2389400">
                  <a:extLst>
                    <a:ext uri="{9D8B030D-6E8A-4147-A177-3AD203B41FA5}">
                      <a16:colId xmlns:a16="http://schemas.microsoft.com/office/drawing/2014/main" val="41460118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ФИО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(200)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603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Должность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E_Post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(30)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4902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Дата Рождения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E_DOB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2840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Оклад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Number (8,2)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4517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ТелефонЫ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E_Phone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(30)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083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Номер каб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E_Rooms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29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Сотрудник ИД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r>
                        <a:rPr lang="ru-RU" sz="1000" u="none" strike="noStrike" dirty="0">
                          <a:effectLst/>
                        </a:rPr>
                        <a:t>уррогатный первичный ключ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415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Отдел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E_Department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</a:rPr>
                        <a:t>внешний ключ к </a:t>
                      </a:r>
                      <a:r>
                        <a:rPr lang="en-US" sz="1000" u="none" strike="noStrike" dirty="0" err="1">
                          <a:effectLst/>
                        </a:rPr>
                        <a:t>Departaments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1733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5A9A938-4E35-4BAB-9FD4-1527F5AE2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46977"/>
              </p:ext>
            </p:extLst>
          </p:nvPr>
        </p:nvGraphicFramePr>
        <p:xfrm>
          <a:off x="5424169" y="3048036"/>
          <a:ext cx="3606801" cy="133343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17650">
                  <a:extLst>
                    <a:ext uri="{9D8B030D-6E8A-4147-A177-3AD203B41FA5}">
                      <a16:colId xmlns:a16="http://schemas.microsoft.com/office/drawing/2014/main" val="1975707667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1652466049"/>
                    </a:ext>
                  </a:extLst>
                </a:gridCol>
                <a:gridCol w="1121411">
                  <a:extLst>
                    <a:ext uri="{9D8B030D-6E8A-4147-A177-3AD203B41FA5}">
                      <a16:colId xmlns:a16="http://schemas.microsoft.com/office/drawing/2014/main" val="1502795839"/>
                    </a:ext>
                  </a:extLst>
                </a:gridCol>
              </a:tblGrid>
              <a:tr h="16398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070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Сокращ 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P_Short_Name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ПК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02089"/>
                  </a:ext>
                </a:extLst>
              </a:tr>
              <a:tr h="17900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Отдел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P_Department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ВК к </a:t>
                      </a:r>
                      <a:r>
                        <a:rPr lang="en-US" sz="1000" u="none" strike="noStrike" dirty="0">
                          <a:effectLst/>
                        </a:rPr>
                        <a:t>Departments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677894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Дата начала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P_Start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35771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Планируемая дата конца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P_Planned_End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663438"/>
                  </a:ext>
                </a:extLst>
              </a:tr>
              <a:tr h="28862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Реальная дата конца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P_Fact_End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884955"/>
                  </a:ext>
                </a:extLst>
              </a:tr>
            </a:tbl>
          </a:graphicData>
        </a:graphic>
      </p:graphicFrame>
      <p:sp>
        <p:nvSpPr>
          <p:cNvPr id="54" name="Google Shape;629;p36">
            <a:extLst>
              <a:ext uri="{FF2B5EF4-FFF2-40B4-BE49-F238E27FC236}">
                <a16:creationId xmlns:a16="http://schemas.microsoft.com/office/drawing/2014/main" id="{0C2B102C-D63C-49E8-858F-A1A786895D3A}"/>
              </a:ext>
            </a:extLst>
          </p:cNvPr>
          <p:cNvSpPr txBox="1">
            <a:spLocks/>
          </p:cNvSpPr>
          <p:nvPr/>
        </p:nvSpPr>
        <p:spPr>
          <a:xfrm>
            <a:off x="113030" y="2704516"/>
            <a:ext cx="193675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Сотрудники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/Employee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Google Shape;629;p36">
            <a:extLst>
              <a:ext uri="{FF2B5EF4-FFF2-40B4-BE49-F238E27FC236}">
                <a16:creationId xmlns:a16="http://schemas.microsoft.com/office/drawing/2014/main" id="{D841A258-A60A-40D0-8F03-AE73038652D5}"/>
              </a:ext>
            </a:extLst>
          </p:cNvPr>
          <p:cNvSpPr txBox="1">
            <a:spLocks/>
          </p:cNvSpPr>
          <p:nvPr/>
        </p:nvSpPr>
        <p:spPr>
          <a:xfrm>
            <a:off x="5317490" y="2711138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Проекты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/Projects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6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70" y="115328"/>
            <a:ext cx="6084000" cy="539700"/>
          </a:xfrm>
        </p:spPr>
        <p:txBody>
          <a:bodyPr/>
          <a:lstStyle/>
          <a:p>
            <a:r>
              <a:rPr lang="ru-RU" dirty="0"/>
              <a:t>Отношения БДх после нормализации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6A39D9-5C86-4A27-873F-86705053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87431"/>
              </p:ext>
            </p:extLst>
          </p:nvPr>
        </p:nvGraphicFramePr>
        <p:xfrm>
          <a:off x="280670" y="992505"/>
          <a:ext cx="6921500" cy="552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86927960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6114736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3439181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6418927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Отделы\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Department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79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Аббревиатура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varchar(10)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20922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Название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varchar(100)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обязательное поле(атрибут)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6247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F188DC-6ACB-4C7C-A661-CC0157619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238138"/>
              </p:ext>
            </p:extLst>
          </p:nvPr>
        </p:nvGraphicFramePr>
        <p:xfrm>
          <a:off x="280670" y="1674825"/>
          <a:ext cx="6921500" cy="922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19492602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91303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411818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30351932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Комнаты\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Rooms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774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Отдел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R_Department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549813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R_Room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 dirty="0">
                          <a:effectLst/>
                        </a:rPr>
                        <a:t>Составной уникальный 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04352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Телефон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R_Phone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(20)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366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7F3063-B71D-42E1-8521-FAE96EAD7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085092"/>
              </p:ext>
            </p:extLst>
          </p:nvPr>
        </p:nvGraphicFramePr>
        <p:xfrm>
          <a:off x="280670" y="2971800"/>
          <a:ext cx="6921500" cy="552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30206194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859779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1078733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53405803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Должности \ 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r>
                        <a:rPr lang="ru-RU" sz="1100" b="1" u="none" strike="noStrike" dirty="0">
                          <a:effectLst/>
                        </a:rPr>
                        <a:t>тип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75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Название должности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P_Post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72796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Оклад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обязательное поле,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 &gt;</a:t>
                      </a:r>
                      <a:r>
                        <a:rPr lang="ru-RU" sz="1100" u="none" strike="noStrike" dirty="0">
                          <a:effectLst/>
                        </a:rPr>
                        <a:t> 500$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34751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7E2852-F211-4D7F-9F90-0134424D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29521"/>
              </p:ext>
            </p:extLst>
          </p:nvPr>
        </p:nvGraphicFramePr>
        <p:xfrm>
          <a:off x="280670" y="3659505"/>
          <a:ext cx="8521700" cy="138997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45947">
                  <a:extLst>
                    <a:ext uri="{9D8B030D-6E8A-4147-A177-3AD203B41FA5}">
                      <a16:colId xmlns:a16="http://schemas.microsoft.com/office/drawing/2014/main" val="102490136"/>
                    </a:ext>
                  </a:extLst>
                </a:gridCol>
                <a:gridCol w="1074695">
                  <a:extLst>
                    <a:ext uri="{9D8B030D-6E8A-4147-A177-3AD203B41FA5}">
                      <a16:colId xmlns:a16="http://schemas.microsoft.com/office/drawing/2014/main" val="4234020225"/>
                    </a:ext>
                  </a:extLst>
                </a:gridCol>
                <a:gridCol w="2048242">
                  <a:extLst>
                    <a:ext uri="{9D8B030D-6E8A-4147-A177-3AD203B41FA5}">
                      <a16:colId xmlns:a16="http://schemas.microsoft.com/office/drawing/2014/main" val="2839471792"/>
                    </a:ext>
                  </a:extLst>
                </a:gridCol>
                <a:gridCol w="1921808">
                  <a:extLst>
                    <a:ext uri="{9D8B030D-6E8A-4147-A177-3AD203B41FA5}">
                      <a16:colId xmlns:a16="http://schemas.microsoft.com/office/drawing/2014/main" val="770745504"/>
                    </a:ext>
                  </a:extLst>
                </a:gridCol>
                <a:gridCol w="1631008">
                  <a:extLst>
                    <a:ext uri="{9D8B030D-6E8A-4147-A177-3AD203B41FA5}">
                      <a16:colId xmlns:a16="http://schemas.microsoft.com/office/drawing/2014/main" val="1579664079"/>
                    </a:ext>
                  </a:extLst>
                </a:gridCol>
              </a:tblGrid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Сотрудник-Проект (Связующая таблица)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тип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примечания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42268"/>
                  </a:ext>
                </a:extLst>
              </a:tr>
              <a:tr h="3401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Проект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J_Project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внешний ключ 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Projects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  <a:latin typeface="+mj-lt"/>
                        </a:rPr>
                        <a:t>составной первичный ключ</a:t>
                      </a:r>
                    </a:p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extLst>
                  <a:ext uri="{0D108BD9-81ED-4DB2-BD59-A6C34878D82A}">
                    <a16:rowId xmlns:a16="http://schemas.microsoft.com/office/drawing/2014/main" val="3332439044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Сотрудник-Проект (Участие)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J_Employee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внешний ключ 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2" marR="6322" marT="6322" marB="0" anchor="b"/>
                </a:tc>
                <a:extLst>
                  <a:ext uri="{0D108BD9-81ED-4DB2-BD59-A6C34878D82A}">
                    <a16:rowId xmlns:a16="http://schemas.microsoft.com/office/drawing/2014/main" val="2326072807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+mj-lt"/>
                        </a:rPr>
                        <a:t>Роль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J_Role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обязательное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880703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+mj-lt"/>
                        </a:rPr>
                        <a:t>Доплата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J_Bonus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необязательное поле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4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32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5" y="154096"/>
            <a:ext cx="6084000" cy="539700"/>
          </a:xfrm>
        </p:spPr>
        <p:txBody>
          <a:bodyPr/>
          <a:lstStyle/>
          <a:p>
            <a:r>
              <a:rPr lang="ru-RU" dirty="0"/>
              <a:t>Отношения БДх после нормализации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3CDF4-8292-4E7E-93C4-E0003AA4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56915"/>
              </p:ext>
            </p:extLst>
          </p:nvPr>
        </p:nvGraphicFramePr>
        <p:xfrm>
          <a:off x="356870" y="1013778"/>
          <a:ext cx="7012118" cy="17983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78476">
                  <a:extLst>
                    <a:ext uri="{9D8B030D-6E8A-4147-A177-3AD203B41FA5}">
                      <a16:colId xmlns:a16="http://schemas.microsoft.com/office/drawing/2014/main" val="2378285850"/>
                    </a:ext>
                  </a:extLst>
                </a:gridCol>
                <a:gridCol w="1093633">
                  <a:extLst>
                    <a:ext uri="{9D8B030D-6E8A-4147-A177-3AD203B41FA5}">
                      <a16:colId xmlns:a16="http://schemas.microsoft.com/office/drawing/2014/main" val="1071130237"/>
                    </a:ext>
                  </a:extLst>
                </a:gridCol>
                <a:gridCol w="2084336">
                  <a:extLst>
                    <a:ext uri="{9D8B030D-6E8A-4147-A177-3AD203B41FA5}">
                      <a16:colId xmlns:a16="http://schemas.microsoft.com/office/drawing/2014/main" val="2886837848"/>
                    </a:ext>
                  </a:extLst>
                </a:gridCol>
                <a:gridCol w="1955673">
                  <a:extLst>
                    <a:ext uri="{9D8B030D-6E8A-4147-A177-3AD203B41FA5}">
                      <a16:colId xmlns:a16="http://schemas.microsoft.com/office/drawing/2014/main" val="207859519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Сотрудники\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18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Идентификатор сотрудника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r>
                        <a:rPr lang="ru-RU" sz="1100" u="none" strike="noStrike" dirty="0">
                          <a:effectLst/>
                        </a:rPr>
                        <a:t>уррогатный 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9885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Фамилия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58473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Имя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E_First_Name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32896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Должность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02149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Отдел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E_Depart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2158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Дата Рождения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E_Born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91378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Телефон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составной внешний ключ к Rooms 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72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86425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E22EBD-AD23-4265-ACB4-26DA3F9CD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15974"/>
              </p:ext>
            </p:extLst>
          </p:nvPr>
        </p:nvGraphicFramePr>
        <p:xfrm>
          <a:off x="356870" y="3201315"/>
          <a:ext cx="6921500" cy="160401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69731412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0593360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6002356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135468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Проекты 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Projects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17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Название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922050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Сокращ название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P_Short_Name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натуральный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88090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Отдел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80148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Дата начала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P_Start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77391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Планируемая дата конца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P_Planned_End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38486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Реальная дата конца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P_Fact_End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530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7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11" y="123495"/>
            <a:ext cx="6084000" cy="539700"/>
          </a:xfrm>
        </p:spPr>
        <p:txBody>
          <a:bodyPr/>
          <a:lstStyle/>
          <a:p>
            <a:r>
              <a:rPr lang="ru-RU" dirty="0"/>
              <a:t>Схема БДх после нормализации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33847F-5659-4A7F-A510-8FE107E60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117238"/>
              </p:ext>
            </p:extLst>
          </p:nvPr>
        </p:nvGraphicFramePr>
        <p:xfrm>
          <a:off x="677271" y="1417790"/>
          <a:ext cx="1298702" cy="9207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98702">
                  <a:extLst>
                    <a:ext uri="{9D8B030D-6E8A-4147-A177-3AD203B41FA5}">
                      <a16:colId xmlns:a16="http://schemas.microsoft.com/office/drawing/2014/main" val="252904713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4F76"/>
                          </a:solidFill>
                          <a:effectLst/>
                        </a:rPr>
                        <a:t>Комнаты</a:t>
                      </a:r>
                      <a:endParaRPr lang="ru-RU" sz="1100" b="1" i="0" u="none" strike="noStrike" dirty="0">
                        <a:solidFill>
                          <a:srgbClr val="004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04584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45548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R_Department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49089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R_Roome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04785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R_Phone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30734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65B761-D9CE-4A61-9682-5D4BC3FAD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5944"/>
              </p:ext>
            </p:extLst>
          </p:nvPr>
        </p:nvGraphicFramePr>
        <p:xfrm>
          <a:off x="3127855" y="1437514"/>
          <a:ext cx="927100" cy="5734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361859157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Отделы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11668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D_ID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36130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09AE-B3A6-4A76-885E-26D922768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41041"/>
              </p:ext>
            </p:extLst>
          </p:nvPr>
        </p:nvGraphicFramePr>
        <p:xfrm>
          <a:off x="4982055" y="1431457"/>
          <a:ext cx="1387038" cy="75755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87038">
                  <a:extLst>
                    <a:ext uri="{9D8B030D-6E8A-4147-A177-3AD203B41FA5}">
                      <a16:colId xmlns:a16="http://schemas.microsoft.com/office/drawing/2014/main" val="218357695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Проекты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9150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P_Department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75883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P_Short_Name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47461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1901E8-A02D-49DD-A035-DEFF8733E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68344"/>
              </p:ext>
            </p:extLst>
          </p:nvPr>
        </p:nvGraphicFramePr>
        <p:xfrm>
          <a:off x="4710611" y="3033792"/>
          <a:ext cx="1270000" cy="736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4734368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Связующая</a:t>
                      </a:r>
                      <a:r>
                        <a:rPr lang="en-US" sz="1100" b="1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(Job)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7357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01026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J_Project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89549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J_Employee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68767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89D82A-2B7B-4DF0-A1ED-1C0B4BE2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1923"/>
              </p:ext>
            </p:extLst>
          </p:nvPr>
        </p:nvGraphicFramePr>
        <p:xfrm>
          <a:off x="2857094" y="3228340"/>
          <a:ext cx="1165435" cy="12890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165435">
                  <a:extLst>
                    <a:ext uri="{9D8B030D-6E8A-4147-A177-3AD203B41FA5}">
                      <a16:colId xmlns:a16="http://schemas.microsoft.com/office/drawing/2014/main" val="208886513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Сотрудники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0774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93287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E_ID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716089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E_Post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049367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E_Department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38961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E_Phone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28045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E_Roome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70126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C9CA1D3-BD0D-4244-8EF9-B0C386961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25938"/>
              </p:ext>
            </p:extLst>
          </p:nvPr>
        </p:nvGraphicFramePr>
        <p:xfrm>
          <a:off x="996616" y="3451194"/>
          <a:ext cx="927100" cy="5524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55643790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Должности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1577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30074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P_Post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59421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0909F3-D5A5-40D5-AA40-9E82190D8544}"/>
              </a:ext>
            </a:extLst>
          </p:cNvPr>
          <p:cNvCxnSpPr>
            <a:cxnSpLocks/>
          </p:cNvCxnSpPr>
          <p:nvPr/>
        </p:nvCxnSpPr>
        <p:spPr>
          <a:xfrm>
            <a:off x="6981948" y="1738289"/>
            <a:ext cx="9753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20E797-0E08-4718-85FD-60354594A429}"/>
              </a:ext>
            </a:extLst>
          </p:cNvPr>
          <p:cNvGrpSpPr/>
          <p:nvPr/>
        </p:nvGrpSpPr>
        <p:grpSpPr>
          <a:xfrm>
            <a:off x="6981948" y="2126861"/>
            <a:ext cx="975360" cy="0"/>
            <a:chOff x="7025640" y="1336343"/>
            <a:chExt cx="975360" cy="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D9F3B7-D77B-4B7A-B134-FF27E03AD981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2386B-66B6-498E-A4C1-5D75F49F2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26C9A-401B-418B-845B-F55956622D71}"/>
              </a:ext>
            </a:extLst>
          </p:cNvPr>
          <p:cNvGrpSpPr/>
          <p:nvPr/>
        </p:nvGrpSpPr>
        <p:grpSpPr>
          <a:xfrm>
            <a:off x="6981948" y="2575943"/>
            <a:ext cx="975360" cy="0"/>
            <a:chOff x="7048500" y="1602409"/>
            <a:chExt cx="975360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24D6DC-1E98-4C11-9A31-511880C2D27D}"/>
                </a:ext>
              </a:extLst>
            </p:cNvPr>
            <p:cNvCxnSpPr/>
            <p:nvPr/>
          </p:nvCxnSpPr>
          <p:spPr>
            <a:xfrm>
              <a:off x="7048500" y="1602409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9A1281-03E3-4559-938C-8ECFE64C6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4380" y="1602409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82BA8-FEDF-4004-A43D-6B099951AF4E}"/>
                </a:ext>
              </a:extLst>
            </p:cNvPr>
            <p:cNvCxnSpPr>
              <a:cxnSpLocks/>
            </p:cNvCxnSpPr>
            <p:nvPr/>
          </p:nvCxnSpPr>
          <p:spPr>
            <a:xfrm>
              <a:off x="7628255" y="1602409"/>
              <a:ext cx="325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629;p36">
            <a:extLst>
              <a:ext uri="{FF2B5EF4-FFF2-40B4-BE49-F238E27FC236}">
                <a16:creationId xmlns:a16="http://schemas.microsoft.com/office/drawing/2014/main" id="{958902DC-D0A3-40EF-AA06-1FDBE4D95C7A}"/>
              </a:ext>
            </a:extLst>
          </p:cNvPr>
          <p:cNvSpPr txBox="1">
            <a:spLocks/>
          </p:cNvSpPr>
          <p:nvPr/>
        </p:nvSpPr>
        <p:spPr>
          <a:xfrm>
            <a:off x="7132354" y="1458546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1:1</a:t>
            </a:r>
          </a:p>
        </p:txBody>
      </p:sp>
      <p:sp>
        <p:nvSpPr>
          <p:cNvPr id="26" name="Google Shape;629;p36">
            <a:extLst>
              <a:ext uri="{FF2B5EF4-FFF2-40B4-BE49-F238E27FC236}">
                <a16:creationId xmlns:a16="http://schemas.microsoft.com/office/drawing/2014/main" id="{0E6D91B1-044B-4E4F-A9FC-EC8628E2E2D4}"/>
              </a:ext>
            </a:extLst>
          </p:cNvPr>
          <p:cNvSpPr txBox="1">
            <a:spLocks/>
          </p:cNvSpPr>
          <p:nvPr/>
        </p:nvSpPr>
        <p:spPr>
          <a:xfrm>
            <a:off x="7120422" y="1847118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1:М</a:t>
            </a:r>
          </a:p>
        </p:txBody>
      </p:sp>
      <p:sp>
        <p:nvSpPr>
          <p:cNvPr id="27" name="Google Shape;629;p36">
            <a:extLst>
              <a:ext uri="{FF2B5EF4-FFF2-40B4-BE49-F238E27FC236}">
                <a16:creationId xmlns:a16="http://schemas.microsoft.com/office/drawing/2014/main" id="{D229235F-E2EE-42DA-8263-086651C68177}"/>
              </a:ext>
            </a:extLst>
          </p:cNvPr>
          <p:cNvSpPr txBox="1">
            <a:spLocks/>
          </p:cNvSpPr>
          <p:nvPr/>
        </p:nvSpPr>
        <p:spPr>
          <a:xfrm>
            <a:off x="7120422" y="2260272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М:М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E69484-145B-4653-ADD8-743EBF375A30}"/>
              </a:ext>
            </a:extLst>
          </p:cNvPr>
          <p:cNvGrpSpPr/>
          <p:nvPr/>
        </p:nvGrpSpPr>
        <p:grpSpPr>
          <a:xfrm>
            <a:off x="7156984" y="3089674"/>
            <a:ext cx="625288" cy="70267"/>
            <a:chOff x="7433877" y="3782472"/>
            <a:chExt cx="625288" cy="7026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10D387-AA15-4D6D-9256-D830BF6429D1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77" y="3816088"/>
              <a:ext cx="625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1420EB-D9EA-4EC5-986D-9ECB5CFEE632}"/>
                </a:ext>
              </a:extLst>
            </p:cNvPr>
            <p:cNvSpPr/>
            <p:nvPr/>
          </p:nvSpPr>
          <p:spPr>
            <a:xfrm>
              <a:off x="7829330" y="3782472"/>
              <a:ext cx="70267" cy="7026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rgbClr val="006498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B3A4B2-CABA-4022-A73C-41B3E9C4BC09}"/>
              </a:ext>
            </a:extLst>
          </p:cNvPr>
          <p:cNvGrpSpPr/>
          <p:nvPr/>
        </p:nvGrpSpPr>
        <p:grpSpPr>
          <a:xfrm>
            <a:off x="7156984" y="3595856"/>
            <a:ext cx="625288" cy="100853"/>
            <a:chOff x="7433877" y="4165414"/>
            <a:chExt cx="625288" cy="10085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3DEB3D-48DA-4CCB-A2A3-4EA47260512E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77" y="4204507"/>
              <a:ext cx="625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4BC12A-D4B1-4B99-9AA1-565695A63A68}"/>
                </a:ext>
              </a:extLst>
            </p:cNvPr>
            <p:cNvSpPr/>
            <p:nvPr/>
          </p:nvSpPr>
          <p:spPr>
            <a:xfrm>
              <a:off x="7870907" y="4165414"/>
              <a:ext cx="0" cy="100853"/>
            </a:xfrm>
            <a:custGeom>
              <a:avLst/>
              <a:gdLst>
                <a:gd name="connsiteX0" fmla="*/ 0 w 0"/>
                <a:gd name="connsiteY0" fmla="*/ 0 h 100853"/>
                <a:gd name="connsiteX1" fmla="*/ 0 w 0"/>
                <a:gd name="connsiteY1" fmla="*/ 100853 h 1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00853">
                  <a:moveTo>
                    <a:pt x="0" y="0"/>
                  </a:moveTo>
                  <a:lnTo>
                    <a:pt x="0" y="100853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rgbClr val="006498"/>
                </a:solidFill>
              </a:endParaRPr>
            </a:p>
          </p:txBody>
        </p:sp>
      </p:grpSp>
      <p:sp>
        <p:nvSpPr>
          <p:cNvPr id="35" name="Google Shape;629;p36">
            <a:extLst>
              <a:ext uri="{FF2B5EF4-FFF2-40B4-BE49-F238E27FC236}">
                <a16:creationId xmlns:a16="http://schemas.microsoft.com/office/drawing/2014/main" id="{D7A272FF-4085-4A20-B813-034341AD8C7A}"/>
              </a:ext>
            </a:extLst>
          </p:cNvPr>
          <p:cNvSpPr txBox="1">
            <a:spLocks/>
          </p:cNvSpPr>
          <p:nvPr/>
        </p:nvSpPr>
        <p:spPr>
          <a:xfrm>
            <a:off x="6917437" y="2756420"/>
            <a:ext cx="1270000" cy="28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rgbClr val="006498"/>
                </a:solidFill>
              </a:rPr>
              <a:t>Не обязательная</a:t>
            </a:r>
          </a:p>
        </p:txBody>
      </p:sp>
      <p:sp>
        <p:nvSpPr>
          <p:cNvPr id="36" name="Google Shape;629;p36">
            <a:extLst>
              <a:ext uri="{FF2B5EF4-FFF2-40B4-BE49-F238E27FC236}">
                <a16:creationId xmlns:a16="http://schemas.microsoft.com/office/drawing/2014/main" id="{05459794-69A9-4376-B6A3-07981A29767F}"/>
              </a:ext>
            </a:extLst>
          </p:cNvPr>
          <p:cNvSpPr txBox="1">
            <a:spLocks/>
          </p:cNvSpPr>
          <p:nvPr/>
        </p:nvSpPr>
        <p:spPr>
          <a:xfrm>
            <a:off x="6870857" y="3307122"/>
            <a:ext cx="1363159" cy="24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rgbClr val="006498"/>
                </a:solidFill>
              </a:rPr>
              <a:t>Обязательная связь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8FD8A0-DF00-4F33-BCD9-C9DB4695C34D}"/>
              </a:ext>
            </a:extLst>
          </p:cNvPr>
          <p:cNvGrpSpPr/>
          <p:nvPr/>
        </p:nvGrpSpPr>
        <p:grpSpPr>
          <a:xfrm flipV="1">
            <a:off x="1975973" y="1847304"/>
            <a:ext cx="1130705" cy="45719"/>
            <a:chOff x="7025640" y="1336343"/>
            <a:chExt cx="975360" cy="0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E66240-FCA3-4262-92B9-57EF6A8E95C6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29CDDC3-7AE7-4382-84D9-410CCCB3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CE9D73-45BA-4E4C-B405-C3F4B264FBDE}"/>
              </a:ext>
            </a:extLst>
          </p:cNvPr>
          <p:cNvCxnSpPr>
            <a:cxnSpLocks/>
          </p:cNvCxnSpPr>
          <p:nvPr/>
        </p:nvCxnSpPr>
        <p:spPr>
          <a:xfrm flipH="1" flipV="1">
            <a:off x="1975973" y="2044759"/>
            <a:ext cx="881122" cy="2392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6E4A28-46CF-478C-B14B-C5929972C518}"/>
              </a:ext>
            </a:extLst>
          </p:cNvPr>
          <p:cNvCxnSpPr>
            <a:cxnSpLocks/>
          </p:cNvCxnSpPr>
          <p:nvPr/>
        </p:nvCxnSpPr>
        <p:spPr>
          <a:xfrm>
            <a:off x="2444750" y="3317875"/>
            <a:ext cx="381000" cy="104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211E9D-66A9-430F-9FEF-6F40D53F660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39811" y="2008108"/>
            <a:ext cx="89449" cy="1220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D811DA-AE20-4E6F-BD15-A8E5179625B6}"/>
              </a:ext>
            </a:extLst>
          </p:cNvPr>
          <p:cNvCxnSpPr>
            <a:cxnSpLocks/>
          </p:cNvCxnSpPr>
          <p:nvPr/>
        </p:nvCxnSpPr>
        <p:spPr>
          <a:xfrm flipH="1">
            <a:off x="3448744" y="2230848"/>
            <a:ext cx="64278" cy="90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04940D8C-E0B0-4129-BA6D-0FAAFB40AC43}"/>
              </a:ext>
            </a:extLst>
          </p:cNvPr>
          <p:cNvSpPr/>
          <p:nvPr/>
        </p:nvSpPr>
        <p:spPr>
          <a:xfrm>
            <a:off x="3413609" y="290791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D7108A4-04F9-471E-A698-542354491C83}"/>
              </a:ext>
            </a:extLst>
          </p:cNvPr>
          <p:cNvSpPr/>
          <p:nvPr/>
        </p:nvSpPr>
        <p:spPr>
          <a:xfrm rot="5400000">
            <a:off x="3467219" y="2171029"/>
            <a:ext cx="124081" cy="93713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973885-2E90-49B8-B8F8-00A429551104}"/>
              </a:ext>
            </a:extLst>
          </p:cNvPr>
          <p:cNvGrpSpPr/>
          <p:nvPr/>
        </p:nvGrpSpPr>
        <p:grpSpPr>
          <a:xfrm flipH="1">
            <a:off x="4022529" y="3659561"/>
            <a:ext cx="688082" cy="149947"/>
            <a:chOff x="7025640" y="1336343"/>
            <a:chExt cx="975360" cy="0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9270ED7-207B-43B8-AECD-900CE167BE3A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DBD12E1-C0EB-4FD9-BC82-3361563E7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A2F17A-29C2-49DB-B82D-C71E12B6307B}"/>
              </a:ext>
            </a:extLst>
          </p:cNvPr>
          <p:cNvGrpSpPr/>
          <p:nvPr/>
        </p:nvGrpSpPr>
        <p:grpSpPr>
          <a:xfrm flipH="1">
            <a:off x="1915418" y="3875065"/>
            <a:ext cx="927100" cy="123967"/>
            <a:chOff x="7025640" y="1336343"/>
            <a:chExt cx="975360" cy="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2DB866C-4454-4E3C-9F42-7392F06D8C25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0A9139F-49F6-456C-8210-209F7C5C9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3FC220E3-B958-47F6-B209-736ED6576FCB}"/>
              </a:ext>
            </a:extLst>
          </p:cNvPr>
          <p:cNvSpPr/>
          <p:nvPr/>
        </p:nvSpPr>
        <p:spPr>
          <a:xfrm>
            <a:off x="2440071" y="384397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CC3149A-1202-4FF1-9F7C-CFBA2F37187F}"/>
              </a:ext>
            </a:extLst>
          </p:cNvPr>
          <p:cNvSpPr/>
          <p:nvPr/>
        </p:nvSpPr>
        <p:spPr>
          <a:xfrm rot="10800000" flipH="1">
            <a:off x="2055622" y="3826218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C2DE90E-A9FA-4C39-9EA1-D88ECBEE8493}"/>
              </a:ext>
            </a:extLst>
          </p:cNvPr>
          <p:cNvSpPr/>
          <p:nvPr/>
        </p:nvSpPr>
        <p:spPr>
          <a:xfrm>
            <a:off x="2705702" y="408668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E5E2DD0-C55B-45FF-8D84-207130FF1EF9}"/>
              </a:ext>
            </a:extLst>
          </p:cNvPr>
          <p:cNvSpPr/>
          <p:nvPr/>
        </p:nvSpPr>
        <p:spPr>
          <a:xfrm rot="14247671" flipH="1">
            <a:off x="2054552" y="2224511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4F33297-D8CD-49C2-AA08-8549CF63A334}"/>
              </a:ext>
            </a:extLst>
          </p:cNvPr>
          <p:cNvSpPr/>
          <p:nvPr/>
        </p:nvSpPr>
        <p:spPr>
          <a:xfrm>
            <a:off x="2251664" y="1863491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ECFB2F-5BE0-43B8-9475-A6D1666D3B21}"/>
              </a:ext>
            </a:extLst>
          </p:cNvPr>
          <p:cNvSpPr/>
          <p:nvPr/>
        </p:nvSpPr>
        <p:spPr>
          <a:xfrm rot="191653" flipH="1">
            <a:off x="2856198" y="1835329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154688-BFAC-4246-BDC9-4FBD9EDBA20F}"/>
              </a:ext>
            </a:extLst>
          </p:cNvPr>
          <p:cNvGrpSpPr/>
          <p:nvPr/>
        </p:nvGrpSpPr>
        <p:grpSpPr>
          <a:xfrm flipH="1">
            <a:off x="4054955" y="1932814"/>
            <a:ext cx="927100" cy="123967"/>
            <a:chOff x="7025640" y="1336343"/>
            <a:chExt cx="975360" cy="0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C65B44D-E69B-4CB7-8ECF-D923489C63CF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A811640-11A7-41B7-9335-83D3C0039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A70F1010-6D14-4ADF-8424-6E9D760428A9}"/>
              </a:ext>
            </a:extLst>
          </p:cNvPr>
          <p:cNvSpPr/>
          <p:nvPr/>
        </p:nvSpPr>
        <p:spPr>
          <a:xfrm>
            <a:off x="4579608" y="1901719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893CE67-2E59-449E-A82C-75EDC2E87A02}"/>
              </a:ext>
            </a:extLst>
          </p:cNvPr>
          <p:cNvSpPr/>
          <p:nvPr/>
        </p:nvSpPr>
        <p:spPr>
          <a:xfrm rot="10800000" flipH="1">
            <a:off x="4195159" y="1883967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56C0DE-D989-43AE-9F66-9292D85ADB43}"/>
              </a:ext>
            </a:extLst>
          </p:cNvPr>
          <p:cNvGrpSpPr/>
          <p:nvPr/>
        </p:nvGrpSpPr>
        <p:grpSpPr>
          <a:xfrm rot="5400000" flipH="1">
            <a:off x="5171105" y="2529340"/>
            <a:ext cx="844780" cy="164123"/>
            <a:chOff x="7025640" y="1336343"/>
            <a:chExt cx="975360" cy="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E7730E2-260E-41F6-BFFB-FA7A8EDD8A8D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E1082A-7F99-4548-BBC2-BC474DFFA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343DEC83-0D14-43A3-B73D-2B65A87DAF50}"/>
              </a:ext>
            </a:extLst>
          </p:cNvPr>
          <p:cNvSpPr/>
          <p:nvPr/>
        </p:nvSpPr>
        <p:spPr>
          <a:xfrm rot="5400000">
            <a:off x="5640422" y="2750602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5993723-2D76-49DA-944E-D48B4D31EE3D}"/>
              </a:ext>
            </a:extLst>
          </p:cNvPr>
          <p:cNvSpPr/>
          <p:nvPr/>
        </p:nvSpPr>
        <p:spPr>
          <a:xfrm rot="16200000" flipH="1">
            <a:off x="5665539" y="2314623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733E13-C242-4B9F-B091-2D39FD6C1EF5}"/>
              </a:ext>
            </a:extLst>
          </p:cNvPr>
          <p:cNvSpPr/>
          <p:nvPr/>
        </p:nvSpPr>
        <p:spPr>
          <a:xfrm>
            <a:off x="4466573" y="3611148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3632F49-1817-4F3D-911C-A0692EA8A68C}"/>
              </a:ext>
            </a:extLst>
          </p:cNvPr>
          <p:cNvSpPr/>
          <p:nvPr/>
        </p:nvSpPr>
        <p:spPr>
          <a:xfrm rot="10800000" flipH="1">
            <a:off x="4149440" y="3595856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331;p32">
            <a:extLst>
              <a:ext uri="{FF2B5EF4-FFF2-40B4-BE49-F238E27FC236}">
                <a16:creationId xmlns:a16="http://schemas.microsoft.com/office/drawing/2014/main" id="{3E160289-F247-40FA-81B5-8E0555E840AE}"/>
              </a:ext>
            </a:extLst>
          </p:cNvPr>
          <p:cNvSpPr/>
          <p:nvPr/>
        </p:nvSpPr>
        <p:spPr>
          <a:xfrm rot="4329465">
            <a:off x="-459909" y="-460506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понятия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770728" y="639347"/>
            <a:ext cx="2423294" cy="69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БД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329;p32">
            <a:extLst>
              <a:ext uri="{FF2B5EF4-FFF2-40B4-BE49-F238E27FC236}">
                <a16:creationId xmlns:a16="http://schemas.microsoft.com/office/drawing/2014/main" id="{E69664EF-7589-43B9-99A5-BB605BE69C21}"/>
              </a:ext>
            </a:extLst>
          </p:cNvPr>
          <p:cNvSpPr txBox="1">
            <a:spLocks/>
          </p:cNvSpPr>
          <p:nvPr/>
        </p:nvSpPr>
        <p:spPr>
          <a:xfrm>
            <a:off x="773506" y="1025676"/>
            <a:ext cx="6128944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Реляционная база данных</a:t>
            </a:r>
            <a:r>
              <a:rPr lang="en-US" sz="1400" dirty="0"/>
              <a:t> </a:t>
            </a:r>
            <a:r>
              <a:rPr lang="ru-RU" sz="1400" dirty="0"/>
              <a:t>– это набор данных с предопределенными связями между ними. Эти данные организованны в виде набора таблиц, состоящих из столбцов и строк. </a:t>
            </a:r>
          </a:p>
        </p:txBody>
      </p:sp>
      <p:pic>
        <p:nvPicPr>
          <p:cNvPr id="200" name="Picture 199" descr="A close up of a sign&#10;&#10;Description automatically generated">
            <a:extLst>
              <a:ext uri="{FF2B5EF4-FFF2-40B4-BE49-F238E27FC236}">
                <a16:creationId xmlns:a16="http://schemas.microsoft.com/office/drawing/2014/main" id="{8B28817D-9020-462D-B652-DF81562B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55" y="2298332"/>
            <a:ext cx="3743653" cy="182037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D86BAD8C-563A-47E7-A324-006BBFE55A9A}"/>
              </a:ext>
            </a:extLst>
          </p:cNvPr>
          <p:cNvSpPr txBox="1"/>
          <p:nvPr/>
        </p:nvSpPr>
        <p:spPr>
          <a:xfrm>
            <a:off x="3857608" y="4321242"/>
            <a:ext cx="4621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lt2"/>
                </a:solidFill>
                <a:latin typeface="DM Sans"/>
                <a:sym typeface="DM Sans"/>
              </a:rPr>
              <a:t>Реляционная База Данных</a:t>
            </a:r>
            <a:endParaRPr lang="en-US" dirty="0">
              <a:solidFill>
                <a:schemeClr val="lt2"/>
              </a:solidFill>
              <a:latin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75" y="210432"/>
            <a:ext cx="6084000" cy="539700"/>
          </a:xfrm>
        </p:spPr>
        <p:txBody>
          <a:bodyPr/>
          <a:lstStyle/>
          <a:p>
            <a:r>
              <a:rPr lang="ru-RU" dirty="0"/>
              <a:t>Физическое проектирование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0E1AB-121E-4532-B3FA-497F9530AE2A}"/>
              </a:ext>
            </a:extLst>
          </p:cNvPr>
          <p:cNvSpPr txBox="1"/>
          <p:nvPr/>
        </p:nvSpPr>
        <p:spPr>
          <a:xfrm>
            <a:off x="111761" y="807720"/>
            <a:ext cx="44602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Отношение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Employees (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сотрудники):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employees (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numeric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primary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key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e_fname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25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e_lname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e_born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e_gender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check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e_gender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ж'</a:t>
            </a: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'м'</a:t>
            </a: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e_depart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departs,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posts,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e_room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numeric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e_phone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foreign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key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e_room,e_phone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rooms 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r_room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r_phone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499B19-22C2-4DC1-8B5E-79725499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62190"/>
              </p:ext>
            </p:extLst>
          </p:nvPr>
        </p:nvGraphicFramePr>
        <p:xfrm>
          <a:off x="4764125" y="780286"/>
          <a:ext cx="4068259" cy="291719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89845">
                  <a:extLst>
                    <a:ext uri="{9D8B030D-6E8A-4147-A177-3AD203B41FA5}">
                      <a16:colId xmlns:a16="http://schemas.microsoft.com/office/drawing/2014/main" val="2807813173"/>
                    </a:ext>
                  </a:extLst>
                </a:gridCol>
                <a:gridCol w="634499">
                  <a:extLst>
                    <a:ext uri="{9D8B030D-6E8A-4147-A177-3AD203B41FA5}">
                      <a16:colId xmlns:a16="http://schemas.microsoft.com/office/drawing/2014/main" val="2911342063"/>
                    </a:ext>
                  </a:extLst>
                </a:gridCol>
                <a:gridCol w="631539">
                  <a:extLst>
                    <a:ext uri="{9D8B030D-6E8A-4147-A177-3AD203B41FA5}">
                      <a16:colId xmlns:a16="http://schemas.microsoft.com/office/drawing/2014/main" val="1119495739"/>
                    </a:ext>
                  </a:extLst>
                </a:gridCol>
                <a:gridCol w="1712376">
                  <a:extLst>
                    <a:ext uri="{9D8B030D-6E8A-4147-A177-3AD203B41FA5}">
                      <a16:colId xmlns:a16="http://schemas.microsoft.com/office/drawing/2014/main" val="361795451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Сотрудники\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195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Идентификатор сотрудника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r>
                        <a:rPr lang="ru-RU" sz="1100" u="none" strike="noStrike" dirty="0">
                          <a:effectLst/>
                        </a:rPr>
                        <a:t>уррогатный </a:t>
                      </a:r>
                      <a:r>
                        <a:rPr lang="en-US" sz="1100" u="none" strike="noStrike" dirty="0">
                          <a:effectLst/>
                        </a:rPr>
                        <a:t>PK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440965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Фамилия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e_fname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37516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Имя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e_lname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6319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Должность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98124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Отдел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e_depart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Depart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9865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Дата Рождения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e_born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1287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Телефон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составной </a:t>
                      </a:r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Rooms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97251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771757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B950C6-8E52-4D1B-9DA1-368419BD4B38}"/>
              </a:ext>
            </a:extLst>
          </p:cNvPr>
          <p:cNvCxnSpPr>
            <a:cxnSpLocks/>
          </p:cNvCxnSpPr>
          <p:nvPr/>
        </p:nvCxnSpPr>
        <p:spPr>
          <a:xfrm flipH="1">
            <a:off x="2697480" y="1333500"/>
            <a:ext cx="198882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BA7417-D1A3-406B-AD8F-AD10854894E2}"/>
              </a:ext>
            </a:extLst>
          </p:cNvPr>
          <p:cNvCxnSpPr>
            <a:cxnSpLocks/>
          </p:cNvCxnSpPr>
          <p:nvPr/>
        </p:nvCxnSpPr>
        <p:spPr>
          <a:xfrm flipH="1" flipV="1">
            <a:off x="2697480" y="1676838"/>
            <a:ext cx="1988820" cy="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2A9C7-02CC-4887-83AD-01314A696BCA}"/>
              </a:ext>
            </a:extLst>
          </p:cNvPr>
          <p:cNvCxnSpPr>
            <a:cxnSpLocks/>
          </p:cNvCxnSpPr>
          <p:nvPr/>
        </p:nvCxnSpPr>
        <p:spPr>
          <a:xfrm flipH="1" flipV="1">
            <a:off x="2697480" y="1880742"/>
            <a:ext cx="1988820" cy="16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630;p36">
            <a:extLst>
              <a:ext uri="{FF2B5EF4-FFF2-40B4-BE49-F238E27FC236}">
                <a16:creationId xmlns:a16="http://schemas.microsoft.com/office/drawing/2014/main" id="{79A57C10-08E8-498C-B841-DFA3C90C9409}"/>
              </a:ext>
            </a:extLst>
          </p:cNvPr>
          <p:cNvSpPr txBox="1">
            <a:spLocks/>
          </p:cNvSpPr>
          <p:nvPr/>
        </p:nvSpPr>
        <p:spPr>
          <a:xfrm>
            <a:off x="160059" y="4195822"/>
            <a:ext cx="404618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rgbClr val="006498"/>
                </a:solidFill>
              </a:rPr>
              <a:t>Обратите внимание, что таблицы, на которые вы ссылаетесь в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ru-RU" sz="1200" dirty="0">
                <a:solidFill>
                  <a:srgbClr val="006498"/>
                </a:solidFill>
              </a:rPr>
              <a:t>, уже должны быть созданы, иначе вы получите оишбку о том, что объект </a:t>
            </a:r>
            <a:r>
              <a:rPr lang="en-US" sz="1200" dirty="0">
                <a:solidFill>
                  <a:srgbClr val="006498"/>
                </a:solidFill>
              </a:rPr>
              <a:t>rooms </a:t>
            </a:r>
            <a:r>
              <a:rPr lang="ru-RU" sz="1200" dirty="0">
                <a:solidFill>
                  <a:srgbClr val="006498"/>
                </a:solidFill>
              </a:rPr>
              <a:t>не найден или не существует.</a:t>
            </a:r>
          </a:p>
        </p:txBody>
      </p:sp>
    </p:spTree>
    <p:extLst>
      <p:ext uri="{BB962C8B-B14F-4D97-AF65-F5344CB8AC3E}">
        <p14:creationId xmlns:p14="http://schemas.microsoft.com/office/powerpoint/2010/main" val="403464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AE9F-C24F-4FA3-986D-205CB67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3" y="102851"/>
            <a:ext cx="6084000" cy="539700"/>
          </a:xfrm>
        </p:spPr>
        <p:txBody>
          <a:bodyPr/>
          <a:lstStyle/>
          <a:p>
            <a:r>
              <a:rPr lang="ru-RU" dirty="0"/>
              <a:t>Ограничения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62C84-FF38-4E88-B8C9-8787463484D0}"/>
              </a:ext>
            </a:extLst>
          </p:cNvPr>
          <p:cNvSpPr txBox="1"/>
          <p:nvPr/>
        </p:nvSpPr>
        <p:spPr>
          <a:xfrm>
            <a:off x="5817798" y="76037"/>
            <a:ext cx="3326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1F1C51"/>
                </a:solidFill>
                <a:effectLst/>
                <a:latin typeface="+mn-lt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https://www.w3schools.com/sql/sql_constraints.</a:t>
            </a:r>
            <a:r>
              <a:rPr lang="en-US" sz="1000" dirty="0">
                <a:solidFill>
                  <a:srgbClr val="006498"/>
                </a:solidFill>
                <a:effectLst/>
                <a:latin typeface="+mn-lt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</a:t>
            </a:r>
            <a:endParaRPr lang="en-US" sz="1000" dirty="0">
              <a:solidFill>
                <a:srgbClr val="006498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rgbClr val="006498"/>
                </a:solidFill>
                <a:latin typeface="+mn-lt"/>
              </a:rPr>
              <a:t>https://postgrespro.ru/docs/postgresql/9.5/ddl-constraints#ddl-constraints-fk</a:t>
            </a:r>
          </a:p>
        </p:txBody>
      </p:sp>
      <p:pic>
        <p:nvPicPr>
          <p:cNvPr id="9" name="Graphic 8" descr="Lights On outline">
            <a:extLst>
              <a:ext uri="{FF2B5EF4-FFF2-40B4-BE49-F238E27FC236}">
                <a16:creationId xmlns:a16="http://schemas.microsoft.com/office/drawing/2014/main" id="{62F11B18-3AEC-4A6C-BE44-D089A19A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475" y="76037"/>
            <a:ext cx="461971" cy="461971"/>
          </a:xfrm>
          <a:prstGeom prst="rect">
            <a:avLst/>
          </a:prstGeom>
        </p:spPr>
      </p:pic>
      <p:sp>
        <p:nvSpPr>
          <p:cNvPr id="10" name="Google Shape;630;p36">
            <a:extLst>
              <a:ext uri="{FF2B5EF4-FFF2-40B4-BE49-F238E27FC236}">
                <a16:creationId xmlns:a16="http://schemas.microsoft.com/office/drawing/2014/main" id="{5086D633-592E-4F1B-9CF2-CBEB7203F431}"/>
              </a:ext>
            </a:extLst>
          </p:cNvPr>
          <p:cNvSpPr txBox="1">
            <a:spLocks/>
          </p:cNvSpPr>
          <p:nvPr/>
        </p:nvSpPr>
        <p:spPr>
          <a:xfrm>
            <a:off x="343835" y="760648"/>
            <a:ext cx="8190565" cy="39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1200" dirty="0">
                <a:solidFill>
                  <a:srgbClr val="006498"/>
                </a:solidFill>
              </a:rPr>
              <a:t>В SQL обычно используются следующие ограничения: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NOT NULL - Гарантирует, что столбец не может иметь значение NULL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UNIQUE - Гарантирует, что все значения в столбце различны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PRIMARY KEY- Сочетание а NOT NULLи UNIQUE. Однозначно идентифицирует каждую строку в таблице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FOREIGN KEY - Предотвращает действия, которые могут разрушить связи между таблицами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CHECK - Гарантирует, что значения в столбце удовлетворяют определенному условию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DEFAULT - Устанавливает значение по умолчанию для столбца, если значение не указано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CREATE INDEX - Используется для очень быстрого создания и извлечения данных из базы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ru-RU" sz="1200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AC44E3-2096-49D0-899B-088C6BE1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75" y="210432"/>
            <a:ext cx="6084000" cy="539700"/>
          </a:xfrm>
        </p:spPr>
        <p:txBody>
          <a:bodyPr/>
          <a:lstStyle/>
          <a:p>
            <a:r>
              <a:rPr lang="ru-RU" dirty="0"/>
              <a:t>Физическое проектирование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B1E59-9A79-4C30-94D0-3DA5F6E13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"/>
          <a:stretch/>
        </p:blipFill>
        <p:spPr>
          <a:xfrm>
            <a:off x="914399" y="1062318"/>
            <a:ext cx="6497731" cy="34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81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65BE1F-82F4-4197-B07C-CFF43D044522}"/>
              </a:ext>
            </a:extLst>
          </p:cNvPr>
          <p:cNvSpPr txBox="1">
            <a:spLocks/>
          </p:cNvSpPr>
          <p:nvPr/>
        </p:nvSpPr>
        <p:spPr>
          <a:xfrm>
            <a:off x="3028045" y="2048858"/>
            <a:ext cx="3581183" cy="832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Домашнее Задание</a:t>
            </a:r>
            <a:endParaRPr lang="en-US" sz="2000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65BE1F-82F4-4197-B07C-CFF43D044522}"/>
              </a:ext>
            </a:extLst>
          </p:cNvPr>
          <p:cNvSpPr txBox="1">
            <a:spLocks/>
          </p:cNvSpPr>
          <p:nvPr/>
        </p:nvSpPr>
        <p:spPr>
          <a:xfrm>
            <a:off x="3801251" y="2082476"/>
            <a:ext cx="3581183" cy="832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Вопросы</a:t>
            </a:r>
            <a:endParaRPr lang="en-US" sz="2000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49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lien Face outline">
            <a:extLst>
              <a:ext uri="{FF2B5EF4-FFF2-40B4-BE49-F238E27FC236}">
                <a16:creationId xmlns:a16="http://schemas.microsoft.com/office/drawing/2014/main" id="{03BDA337-8EFF-41FB-99EB-000D07C7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95" y="1768288"/>
            <a:ext cx="665630" cy="665630"/>
          </a:xfrm>
          <a:prstGeom prst="rect">
            <a:avLst/>
          </a:prstGeom>
        </p:spPr>
      </p:pic>
      <p:pic>
        <p:nvPicPr>
          <p:cNvPr id="7" name="Graphic 6" descr="Astronaut male outline">
            <a:extLst>
              <a:ext uri="{FF2B5EF4-FFF2-40B4-BE49-F238E27FC236}">
                <a16:creationId xmlns:a16="http://schemas.microsoft.com/office/drawing/2014/main" id="{AEFE30A8-7CFF-4FC1-81B9-938F3C9D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76" y="763120"/>
            <a:ext cx="665630" cy="665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4A5F59E-2ACF-47D6-B011-72AAFC59A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414" y="1385047"/>
            <a:ext cx="453838" cy="45383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1103EEA-A5DA-48AD-A54C-A931980329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825313"/>
            <a:ext cx="453838" cy="4538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29C71F-9C47-4186-85D8-B5B3033BED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2163296"/>
            <a:ext cx="453838" cy="4538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0F13719-13BA-4D49-91F8-5E1BC5508F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6454" y="1368239"/>
            <a:ext cx="453838" cy="45383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9BC59C-E45E-43A7-94AA-A180A006C2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8054" y="1368239"/>
            <a:ext cx="453838" cy="4538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5782-849B-4ED7-9EF8-FFFC0566618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252381" y="1611966"/>
            <a:ext cx="1586753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0FEBB5-2B98-438C-B8F4-2A16F4355DE4}"/>
              </a:ext>
            </a:extLst>
          </p:cNvPr>
          <p:cNvCxnSpPr>
            <a:cxnSpLocks/>
          </p:cNvCxnSpPr>
          <p:nvPr/>
        </p:nvCxnSpPr>
        <p:spPr>
          <a:xfrm>
            <a:off x="4444252" y="1595158"/>
            <a:ext cx="79337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842856-6BBD-4D88-9088-3AC3D047BBF5}"/>
              </a:ext>
            </a:extLst>
          </p:cNvPr>
          <p:cNvCxnSpPr/>
          <p:nvPr/>
        </p:nvCxnSpPr>
        <p:spPr>
          <a:xfrm>
            <a:off x="4536841" y="1538008"/>
            <a:ext cx="114300" cy="114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8759DC-6929-4F28-99F5-114F587AE202}"/>
              </a:ext>
            </a:extLst>
          </p:cNvPr>
          <p:cNvCxnSpPr>
            <a:cxnSpLocks/>
          </p:cNvCxnSpPr>
          <p:nvPr/>
        </p:nvCxnSpPr>
        <p:spPr>
          <a:xfrm flipV="1">
            <a:off x="4536841" y="1538008"/>
            <a:ext cx="114300" cy="114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690BD48-07AC-48A4-9F5F-41367ED1433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2161816" y="1812193"/>
            <a:ext cx="778247" cy="377796"/>
          </a:xfrm>
          <a:prstGeom prst="curvedConnector2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D9B3F71-23DA-48B0-B202-36132180F280}"/>
              </a:ext>
            </a:extLst>
          </p:cNvPr>
          <p:cNvCxnSpPr>
            <a:endCxn id="10" idx="1"/>
          </p:cNvCxnSpPr>
          <p:nvPr/>
        </p:nvCxnSpPr>
        <p:spPr>
          <a:xfrm rot="5400000" flipH="1" flipV="1">
            <a:off x="2224646" y="1079967"/>
            <a:ext cx="542926" cy="487456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4AD9BBBB-B3AF-4EE2-BF5E-02C74B3281F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193675" y="1595158"/>
            <a:ext cx="722779" cy="795057"/>
          </a:xfrm>
          <a:prstGeom prst="curvedConnector3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A275444-430E-4CA5-88AC-C0E9F035916C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>
            <a:off x="3193675" y="1052232"/>
            <a:ext cx="2321298" cy="316007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9;p32">
            <a:extLst>
              <a:ext uri="{FF2B5EF4-FFF2-40B4-BE49-F238E27FC236}">
                <a16:creationId xmlns:a16="http://schemas.microsoft.com/office/drawing/2014/main" id="{E7982696-B39E-4204-9C14-07C2FC87893C}"/>
              </a:ext>
            </a:extLst>
          </p:cNvPr>
          <p:cNvSpPr txBox="1">
            <a:spLocks/>
          </p:cNvSpPr>
          <p:nvPr/>
        </p:nvSpPr>
        <p:spPr>
          <a:xfrm>
            <a:off x="1600229" y="158111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43" name="Google Shape;329;p32">
            <a:extLst>
              <a:ext uri="{FF2B5EF4-FFF2-40B4-BE49-F238E27FC236}">
                <a16:creationId xmlns:a16="http://schemas.microsoft.com/office/drawing/2014/main" id="{C1C79547-6AA4-41FB-8903-0A5866D5DBD5}"/>
              </a:ext>
            </a:extLst>
          </p:cNvPr>
          <p:cNvSpPr txBox="1">
            <a:spLocks/>
          </p:cNvSpPr>
          <p:nvPr/>
        </p:nvSpPr>
        <p:spPr>
          <a:xfrm>
            <a:off x="2963797" y="2324990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изменили</a:t>
            </a:r>
          </a:p>
        </p:txBody>
      </p:sp>
      <p:sp>
        <p:nvSpPr>
          <p:cNvPr id="44" name="Google Shape;329;p32">
            <a:extLst>
              <a:ext uri="{FF2B5EF4-FFF2-40B4-BE49-F238E27FC236}">
                <a16:creationId xmlns:a16="http://schemas.microsoft.com/office/drawing/2014/main" id="{EC1773CD-A07C-4F3C-9EC3-03E2FE9D31FC}"/>
              </a:ext>
            </a:extLst>
          </p:cNvPr>
          <p:cNvSpPr txBox="1">
            <a:spLocks/>
          </p:cNvSpPr>
          <p:nvPr/>
        </p:nvSpPr>
        <p:spPr>
          <a:xfrm>
            <a:off x="838976" y="207941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45" name="Google Shape;329;p32">
            <a:extLst>
              <a:ext uri="{FF2B5EF4-FFF2-40B4-BE49-F238E27FC236}">
                <a16:creationId xmlns:a16="http://schemas.microsoft.com/office/drawing/2014/main" id="{3EB16378-601A-4511-A2F2-84F7C4062FD5}"/>
              </a:ext>
            </a:extLst>
          </p:cNvPr>
          <p:cNvSpPr txBox="1">
            <a:spLocks/>
          </p:cNvSpPr>
          <p:nvPr/>
        </p:nvSpPr>
        <p:spPr>
          <a:xfrm>
            <a:off x="598126" y="1099049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sp>
        <p:nvSpPr>
          <p:cNvPr id="46" name="Google Shape;329;p32">
            <a:extLst>
              <a:ext uri="{FF2B5EF4-FFF2-40B4-BE49-F238E27FC236}">
                <a16:creationId xmlns:a16="http://schemas.microsoft.com/office/drawing/2014/main" id="{AFA254AB-5421-4D9D-88AE-77A4A21FFD6C}"/>
              </a:ext>
            </a:extLst>
          </p:cNvPr>
          <p:cNvSpPr txBox="1">
            <a:spLocks/>
          </p:cNvSpPr>
          <p:nvPr/>
        </p:nvSpPr>
        <p:spPr>
          <a:xfrm>
            <a:off x="1701906" y="72353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скачал</a:t>
            </a:r>
          </a:p>
        </p:txBody>
      </p:sp>
      <p:sp>
        <p:nvSpPr>
          <p:cNvPr id="47" name="Google Shape;329;p32">
            <a:extLst>
              <a:ext uri="{FF2B5EF4-FFF2-40B4-BE49-F238E27FC236}">
                <a16:creationId xmlns:a16="http://schemas.microsoft.com/office/drawing/2014/main" id="{A2363006-75D2-443C-B19F-0E6C7982472D}"/>
              </a:ext>
            </a:extLst>
          </p:cNvPr>
          <p:cNvSpPr txBox="1">
            <a:spLocks/>
          </p:cNvSpPr>
          <p:nvPr/>
        </p:nvSpPr>
        <p:spPr>
          <a:xfrm>
            <a:off x="1918318" y="1801315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скачали</a:t>
            </a:r>
          </a:p>
        </p:txBody>
      </p:sp>
      <p:sp>
        <p:nvSpPr>
          <p:cNvPr id="48" name="Google Shape;329;p32">
            <a:extLst>
              <a:ext uri="{FF2B5EF4-FFF2-40B4-BE49-F238E27FC236}">
                <a16:creationId xmlns:a16="http://schemas.microsoft.com/office/drawing/2014/main" id="{38633721-1473-4274-90DD-BFEE59C60BBA}"/>
              </a:ext>
            </a:extLst>
          </p:cNvPr>
          <p:cNvSpPr txBox="1">
            <a:spLocks/>
          </p:cNvSpPr>
          <p:nvPr/>
        </p:nvSpPr>
        <p:spPr>
          <a:xfrm>
            <a:off x="3721640" y="1548094"/>
            <a:ext cx="115964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перезаписали</a:t>
            </a:r>
          </a:p>
        </p:txBody>
      </p:sp>
      <p:sp>
        <p:nvSpPr>
          <p:cNvPr id="49" name="Google Shape;329;p32">
            <a:extLst>
              <a:ext uri="{FF2B5EF4-FFF2-40B4-BE49-F238E27FC236}">
                <a16:creationId xmlns:a16="http://schemas.microsoft.com/office/drawing/2014/main" id="{38593D9D-757F-4FC6-A633-BA7001EF8654}"/>
              </a:ext>
            </a:extLst>
          </p:cNvPr>
          <p:cNvSpPr txBox="1">
            <a:spLocks/>
          </p:cNvSpPr>
          <p:nvPr/>
        </p:nvSpPr>
        <p:spPr>
          <a:xfrm>
            <a:off x="5166974" y="1538008"/>
            <a:ext cx="227261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перезаписал поверх ваших данных, ваши данные потеряны</a:t>
            </a:r>
          </a:p>
        </p:txBody>
      </p:sp>
      <p:sp>
        <p:nvSpPr>
          <p:cNvPr id="50" name="Google Shape;329;p32">
            <a:extLst>
              <a:ext uri="{FF2B5EF4-FFF2-40B4-BE49-F238E27FC236}">
                <a16:creationId xmlns:a16="http://schemas.microsoft.com/office/drawing/2014/main" id="{8AFA6D36-2F0A-4E08-932A-A7A2FE7F97CD}"/>
              </a:ext>
            </a:extLst>
          </p:cNvPr>
          <p:cNvSpPr txBox="1">
            <a:spLocks/>
          </p:cNvSpPr>
          <p:nvPr/>
        </p:nvSpPr>
        <p:spPr>
          <a:xfrm>
            <a:off x="2651717" y="974997"/>
            <a:ext cx="93864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изменил</a:t>
            </a:r>
          </a:p>
        </p:txBody>
      </p:sp>
      <p:pic>
        <p:nvPicPr>
          <p:cNvPr id="52" name="Graphic 51" descr="Hero Male outline">
            <a:extLst>
              <a:ext uri="{FF2B5EF4-FFF2-40B4-BE49-F238E27FC236}">
                <a16:creationId xmlns:a16="http://schemas.microsoft.com/office/drawing/2014/main" id="{FE8271B0-1E4F-48CE-9E2B-1389ED797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268" y="3059783"/>
            <a:ext cx="586643" cy="586643"/>
          </a:xfrm>
          <a:prstGeom prst="rect">
            <a:avLst/>
          </a:prstGeom>
        </p:spPr>
      </p:pic>
      <p:pic>
        <p:nvPicPr>
          <p:cNvPr id="54" name="Graphic 53" descr="Hero Female outline">
            <a:extLst>
              <a:ext uri="{FF2B5EF4-FFF2-40B4-BE49-F238E27FC236}">
                <a16:creationId xmlns:a16="http://schemas.microsoft.com/office/drawing/2014/main" id="{9A47A12E-1399-4E20-ABF4-A37E30125F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6382" y="3926862"/>
            <a:ext cx="586643" cy="586643"/>
          </a:xfrm>
          <a:prstGeom prst="rect">
            <a:avLst/>
          </a:prstGeom>
        </p:spPr>
      </p:pic>
      <p:sp>
        <p:nvSpPr>
          <p:cNvPr id="59" name="Google Shape;328;p32">
            <a:extLst>
              <a:ext uri="{FF2B5EF4-FFF2-40B4-BE49-F238E27FC236}">
                <a16:creationId xmlns:a16="http://schemas.microsoft.com/office/drawing/2014/main" id="{FFCF97FD-7169-4413-B5BC-262FE4603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Без СУБД и базы данных</a:t>
            </a:r>
            <a:endParaRPr dirty="0"/>
          </a:p>
        </p:txBody>
      </p:sp>
      <p:sp>
        <p:nvSpPr>
          <p:cNvPr id="60" name="Google Shape;329;p32">
            <a:extLst>
              <a:ext uri="{FF2B5EF4-FFF2-40B4-BE49-F238E27FC236}">
                <a16:creationId xmlns:a16="http://schemas.microsoft.com/office/drawing/2014/main" id="{5A76B5DE-C30D-406D-B09A-83D93E914715}"/>
              </a:ext>
            </a:extLst>
          </p:cNvPr>
          <p:cNvSpPr txBox="1">
            <a:spLocks/>
          </p:cNvSpPr>
          <p:nvPr/>
        </p:nvSpPr>
        <p:spPr>
          <a:xfrm>
            <a:off x="786268" y="4310200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61" name="Google Shape;329;p32">
            <a:extLst>
              <a:ext uri="{FF2B5EF4-FFF2-40B4-BE49-F238E27FC236}">
                <a16:creationId xmlns:a16="http://schemas.microsoft.com/office/drawing/2014/main" id="{625F1D01-8BB7-4D6D-8AE4-024CAE92D51D}"/>
              </a:ext>
            </a:extLst>
          </p:cNvPr>
          <p:cNvSpPr txBox="1">
            <a:spLocks/>
          </p:cNvSpPr>
          <p:nvPr/>
        </p:nvSpPr>
        <p:spPr>
          <a:xfrm>
            <a:off x="545418" y="3329833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AE619584-D583-4516-B4E2-BF34E6CD8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414" y="3628888"/>
            <a:ext cx="453838" cy="453838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30975D4C-724A-4E0B-B80E-36120CA8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3069154"/>
            <a:ext cx="453838" cy="453838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D5EE12B6-28E3-4665-A0C7-121A07E5F5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4407137"/>
            <a:ext cx="453838" cy="45383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266AD6F-3295-49B1-9FEC-F8AF11FFD24C}"/>
              </a:ext>
            </a:extLst>
          </p:cNvPr>
          <p:cNvCxnSpPr>
            <a:cxnSpLocks/>
          </p:cNvCxnSpPr>
          <p:nvPr/>
        </p:nvCxnSpPr>
        <p:spPr>
          <a:xfrm>
            <a:off x="2554941" y="3838999"/>
            <a:ext cx="268268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726A2-400C-48AF-B80F-BEB0E9D53D28}"/>
              </a:ext>
            </a:extLst>
          </p:cNvPr>
          <p:cNvGrpSpPr/>
          <p:nvPr/>
        </p:nvGrpSpPr>
        <p:grpSpPr>
          <a:xfrm>
            <a:off x="4536841" y="3781849"/>
            <a:ext cx="114300" cy="114300"/>
            <a:chOff x="4536841" y="3781849"/>
            <a:chExt cx="114300" cy="1143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6F8EB0B-B22D-48D7-8381-11A99D854F70}"/>
                </a:ext>
              </a:extLst>
            </p:cNvPr>
            <p:cNvCxnSpPr/>
            <p:nvPr/>
          </p:nvCxnSpPr>
          <p:spPr>
            <a:xfrm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A374E05-4297-4045-B289-B997B0FB3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0A24E568-FFE8-48B5-96E7-51D501A0B161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2161816" y="4056034"/>
            <a:ext cx="778247" cy="377796"/>
          </a:xfrm>
          <a:prstGeom prst="curvedConnector2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BC6D5BD9-CCD0-4029-9CE7-10272CA47668}"/>
              </a:ext>
            </a:extLst>
          </p:cNvPr>
          <p:cNvCxnSpPr>
            <a:endCxn id="63" idx="1"/>
          </p:cNvCxnSpPr>
          <p:nvPr/>
        </p:nvCxnSpPr>
        <p:spPr>
          <a:xfrm rot="5400000" flipH="1" flipV="1">
            <a:off x="2224646" y="3323808"/>
            <a:ext cx="542926" cy="487456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B20C4194-6670-48FC-8003-AA43587805F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193675" y="4622126"/>
            <a:ext cx="2413749" cy="11930"/>
          </a:xfrm>
          <a:prstGeom prst="curvedConnector3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Google Shape;329;p32">
            <a:extLst>
              <a:ext uri="{FF2B5EF4-FFF2-40B4-BE49-F238E27FC236}">
                <a16:creationId xmlns:a16="http://schemas.microsoft.com/office/drawing/2014/main" id="{10F0B784-916A-475A-B7A6-6C9EABD51C0D}"/>
              </a:ext>
            </a:extLst>
          </p:cNvPr>
          <p:cNvSpPr txBox="1">
            <a:spLocks/>
          </p:cNvSpPr>
          <p:nvPr/>
        </p:nvSpPr>
        <p:spPr>
          <a:xfrm>
            <a:off x="1600229" y="382495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76" name="Google Shape;329;p32">
            <a:extLst>
              <a:ext uri="{FF2B5EF4-FFF2-40B4-BE49-F238E27FC236}">
                <a16:creationId xmlns:a16="http://schemas.microsoft.com/office/drawing/2014/main" id="{947BDA04-8CDC-470F-B24C-8D57A7A39086}"/>
              </a:ext>
            </a:extLst>
          </p:cNvPr>
          <p:cNvSpPr txBox="1">
            <a:spLocks/>
          </p:cNvSpPr>
          <p:nvPr/>
        </p:nvSpPr>
        <p:spPr>
          <a:xfrm>
            <a:off x="2882721" y="4390329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работаете</a:t>
            </a:r>
          </a:p>
        </p:txBody>
      </p:sp>
      <p:sp>
        <p:nvSpPr>
          <p:cNvPr id="77" name="Google Shape;329;p32">
            <a:extLst>
              <a:ext uri="{FF2B5EF4-FFF2-40B4-BE49-F238E27FC236}">
                <a16:creationId xmlns:a16="http://schemas.microsoft.com/office/drawing/2014/main" id="{6A860EE5-59CC-4CD6-93F2-7215F753A07E}"/>
              </a:ext>
            </a:extLst>
          </p:cNvPr>
          <p:cNvSpPr txBox="1">
            <a:spLocks/>
          </p:cNvSpPr>
          <p:nvPr/>
        </p:nvSpPr>
        <p:spPr>
          <a:xfrm>
            <a:off x="1701906" y="296737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Скачать не может</a:t>
            </a:r>
          </a:p>
        </p:txBody>
      </p:sp>
      <p:sp>
        <p:nvSpPr>
          <p:cNvPr id="78" name="Google Shape;329;p32">
            <a:extLst>
              <a:ext uri="{FF2B5EF4-FFF2-40B4-BE49-F238E27FC236}">
                <a16:creationId xmlns:a16="http://schemas.microsoft.com/office/drawing/2014/main" id="{41FCA290-F7A6-45B2-BE90-CE371A7636C7}"/>
              </a:ext>
            </a:extLst>
          </p:cNvPr>
          <p:cNvSpPr txBox="1">
            <a:spLocks/>
          </p:cNvSpPr>
          <p:nvPr/>
        </p:nvSpPr>
        <p:spPr>
          <a:xfrm>
            <a:off x="1918318" y="404515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забрали</a:t>
            </a:r>
          </a:p>
        </p:txBody>
      </p:sp>
      <p:sp>
        <p:nvSpPr>
          <p:cNvPr id="79" name="Google Shape;329;p32">
            <a:extLst>
              <a:ext uri="{FF2B5EF4-FFF2-40B4-BE49-F238E27FC236}">
                <a16:creationId xmlns:a16="http://schemas.microsoft.com/office/drawing/2014/main" id="{5CB625DD-BE77-4728-97BF-9DCF8A0CBAE7}"/>
              </a:ext>
            </a:extLst>
          </p:cNvPr>
          <p:cNvSpPr txBox="1">
            <a:spLocks/>
          </p:cNvSpPr>
          <p:nvPr/>
        </p:nvSpPr>
        <p:spPr>
          <a:xfrm>
            <a:off x="3682996" y="4393253"/>
            <a:ext cx="2003615" cy="62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все еще работаете</a:t>
            </a:r>
          </a:p>
        </p:txBody>
      </p:sp>
      <p:sp>
        <p:nvSpPr>
          <p:cNvPr id="80" name="Google Shape;329;p32">
            <a:extLst>
              <a:ext uri="{FF2B5EF4-FFF2-40B4-BE49-F238E27FC236}">
                <a16:creationId xmlns:a16="http://schemas.microsoft.com/office/drawing/2014/main" id="{9FC74985-385E-4EE9-A518-A0859149B8AD}"/>
              </a:ext>
            </a:extLst>
          </p:cNvPr>
          <p:cNvSpPr txBox="1">
            <a:spLocks/>
          </p:cNvSpPr>
          <p:nvPr/>
        </p:nvSpPr>
        <p:spPr>
          <a:xfrm>
            <a:off x="3744975" y="3600782"/>
            <a:ext cx="227261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 не может работать с  документом, пока он у вас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BEA720-07DD-4D26-92EA-9F9BBCA97A50}"/>
              </a:ext>
            </a:extLst>
          </p:cNvPr>
          <p:cNvGrpSpPr/>
          <p:nvPr/>
        </p:nvGrpSpPr>
        <p:grpSpPr>
          <a:xfrm>
            <a:off x="2264149" y="3506184"/>
            <a:ext cx="114300" cy="114300"/>
            <a:chOff x="4536841" y="3781849"/>
            <a:chExt cx="114300" cy="1143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BD8136-74CA-4191-B12E-37AED00822AD}"/>
                </a:ext>
              </a:extLst>
            </p:cNvPr>
            <p:cNvCxnSpPr/>
            <p:nvPr/>
          </p:nvCxnSpPr>
          <p:spPr>
            <a:xfrm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ACCB3D0-2538-4ABD-8448-F3B7F2C3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05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lien Face outline">
            <a:extLst>
              <a:ext uri="{FF2B5EF4-FFF2-40B4-BE49-F238E27FC236}">
                <a16:creationId xmlns:a16="http://schemas.microsoft.com/office/drawing/2014/main" id="{03BDA337-8EFF-41FB-99EB-000D07C7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873" y="2368527"/>
            <a:ext cx="665630" cy="665630"/>
          </a:xfrm>
          <a:prstGeom prst="rect">
            <a:avLst/>
          </a:prstGeom>
        </p:spPr>
      </p:pic>
      <p:pic>
        <p:nvPicPr>
          <p:cNvPr id="7" name="Graphic 6" descr="Astronaut male outline">
            <a:extLst>
              <a:ext uri="{FF2B5EF4-FFF2-40B4-BE49-F238E27FC236}">
                <a16:creationId xmlns:a16="http://schemas.microsoft.com/office/drawing/2014/main" id="{AEFE30A8-7CFF-4FC1-81B9-938F3C9D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7554" y="1363359"/>
            <a:ext cx="665630" cy="665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4A5F59E-2ACF-47D6-B011-72AAFC59A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25" y="2028989"/>
            <a:ext cx="453838" cy="453838"/>
          </a:xfrm>
          <a:prstGeom prst="rect">
            <a:avLst/>
          </a:prstGeom>
        </p:spPr>
      </p:pic>
      <p:sp>
        <p:nvSpPr>
          <p:cNvPr id="42" name="Google Shape;329;p32">
            <a:extLst>
              <a:ext uri="{FF2B5EF4-FFF2-40B4-BE49-F238E27FC236}">
                <a16:creationId xmlns:a16="http://schemas.microsoft.com/office/drawing/2014/main" id="{E7982696-B39E-4204-9C14-07C2FC87893C}"/>
              </a:ext>
            </a:extLst>
          </p:cNvPr>
          <p:cNvSpPr txBox="1">
            <a:spLocks/>
          </p:cNvSpPr>
          <p:nvPr/>
        </p:nvSpPr>
        <p:spPr>
          <a:xfrm>
            <a:off x="6263675" y="220027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44" name="Google Shape;329;p32">
            <a:extLst>
              <a:ext uri="{FF2B5EF4-FFF2-40B4-BE49-F238E27FC236}">
                <a16:creationId xmlns:a16="http://schemas.microsoft.com/office/drawing/2014/main" id="{EC1773CD-A07C-4F3C-9EC3-03E2FE9D31FC}"/>
              </a:ext>
            </a:extLst>
          </p:cNvPr>
          <p:cNvSpPr txBox="1">
            <a:spLocks/>
          </p:cNvSpPr>
          <p:nvPr/>
        </p:nvSpPr>
        <p:spPr>
          <a:xfrm>
            <a:off x="1537454" y="2679655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45" name="Google Shape;329;p32">
            <a:extLst>
              <a:ext uri="{FF2B5EF4-FFF2-40B4-BE49-F238E27FC236}">
                <a16:creationId xmlns:a16="http://schemas.microsoft.com/office/drawing/2014/main" id="{3EB16378-601A-4511-A2F2-84F7C4062FD5}"/>
              </a:ext>
            </a:extLst>
          </p:cNvPr>
          <p:cNvSpPr txBox="1">
            <a:spLocks/>
          </p:cNvSpPr>
          <p:nvPr/>
        </p:nvSpPr>
        <p:spPr>
          <a:xfrm>
            <a:off x="1296604" y="1699288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sp>
        <p:nvSpPr>
          <p:cNvPr id="59" name="Google Shape;328;p32">
            <a:extLst>
              <a:ext uri="{FF2B5EF4-FFF2-40B4-BE49-F238E27FC236}">
                <a16:creationId xmlns:a16="http://schemas.microsoft.com/office/drawing/2014/main" id="{FFCF97FD-7169-4413-B5BC-262FE4603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Без СУБД и базы данных</a:t>
            </a:r>
            <a:endParaRPr dirty="0"/>
          </a:p>
        </p:txBody>
      </p:sp>
      <p:pic>
        <p:nvPicPr>
          <p:cNvPr id="3" name="Picture 2" descr="Customer service man frustrated">
            <a:extLst>
              <a:ext uri="{FF2B5EF4-FFF2-40B4-BE49-F238E27FC236}">
                <a16:creationId xmlns:a16="http://schemas.microsoft.com/office/drawing/2014/main" id="{2B489E21-6CC4-4AE1-AB1F-00D9CF48B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603" y="1595674"/>
            <a:ext cx="1153585" cy="1146844"/>
          </a:xfrm>
          <a:prstGeom prst="rect">
            <a:avLst/>
          </a:prstGeom>
        </p:spPr>
      </p:pic>
      <p:pic>
        <p:nvPicPr>
          <p:cNvPr id="6" name="Graphic 5" descr="Transfer outline">
            <a:extLst>
              <a:ext uri="{FF2B5EF4-FFF2-40B4-BE49-F238E27FC236}">
                <a16:creationId xmlns:a16="http://schemas.microsoft.com/office/drawing/2014/main" id="{BF44FBFC-4E00-4E28-9FFC-6A824494D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559860" y="2014887"/>
            <a:ext cx="591999" cy="591999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C36F5C3-83C6-4973-A431-29CE6DFBC420}"/>
              </a:ext>
            </a:extLst>
          </p:cNvPr>
          <p:cNvCxnSpPr>
            <a:stCxn id="45" idx="3"/>
            <a:endCxn id="3" idx="1"/>
          </p:cNvCxnSpPr>
          <p:nvPr/>
        </p:nvCxnSpPr>
        <p:spPr>
          <a:xfrm>
            <a:off x="2259533" y="1902593"/>
            <a:ext cx="1945070" cy="2665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D36C04AE-36E7-4B77-B4E5-0E28F33CB554}"/>
              </a:ext>
            </a:extLst>
          </p:cNvPr>
          <p:cNvCxnSpPr>
            <a:cxnSpLocks/>
          </p:cNvCxnSpPr>
          <p:nvPr/>
        </p:nvCxnSpPr>
        <p:spPr>
          <a:xfrm flipV="1">
            <a:off x="1926564" y="2359240"/>
            <a:ext cx="2276358" cy="308855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329;p32">
            <a:extLst>
              <a:ext uri="{FF2B5EF4-FFF2-40B4-BE49-F238E27FC236}">
                <a16:creationId xmlns:a16="http://schemas.microsoft.com/office/drawing/2014/main" id="{B9134D38-0F4D-4A52-A25A-0331B108484A}"/>
              </a:ext>
            </a:extLst>
          </p:cNvPr>
          <p:cNvSpPr txBox="1">
            <a:spLocks/>
          </p:cNvSpPr>
          <p:nvPr/>
        </p:nvSpPr>
        <p:spPr>
          <a:xfrm>
            <a:off x="4928896" y="132433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000" dirty="0"/>
              <a:t>query error</a:t>
            </a:r>
            <a:endParaRPr lang="ru-RU" sz="1000" dirty="0"/>
          </a:p>
        </p:txBody>
      </p:sp>
      <p:sp>
        <p:nvSpPr>
          <p:cNvPr id="67" name="Google Shape;329;p32">
            <a:extLst>
              <a:ext uri="{FF2B5EF4-FFF2-40B4-BE49-F238E27FC236}">
                <a16:creationId xmlns:a16="http://schemas.microsoft.com/office/drawing/2014/main" id="{3A59F68E-DD12-4B16-9104-A69BC4F26877}"/>
              </a:ext>
            </a:extLst>
          </p:cNvPr>
          <p:cNvSpPr txBox="1">
            <a:spLocks/>
          </p:cNvSpPr>
          <p:nvPr/>
        </p:nvSpPr>
        <p:spPr>
          <a:xfrm>
            <a:off x="3736996" y="1359481"/>
            <a:ext cx="82975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Знать вас не знаю</a:t>
            </a:r>
          </a:p>
        </p:txBody>
      </p:sp>
      <p:sp>
        <p:nvSpPr>
          <p:cNvPr id="74" name="Google Shape;329;p32">
            <a:extLst>
              <a:ext uri="{FF2B5EF4-FFF2-40B4-BE49-F238E27FC236}">
                <a16:creationId xmlns:a16="http://schemas.microsoft.com/office/drawing/2014/main" id="{5924A4E0-894C-48D1-9757-BA9E9BF3EE2D}"/>
              </a:ext>
            </a:extLst>
          </p:cNvPr>
          <p:cNvSpPr txBox="1">
            <a:spLocks/>
          </p:cNvSpPr>
          <p:nvPr/>
        </p:nvSpPr>
        <p:spPr>
          <a:xfrm>
            <a:off x="3962258" y="2448407"/>
            <a:ext cx="1231075" cy="50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СУБД </a:t>
            </a:r>
            <a:r>
              <a:rPr lang="en-US" sz="1000" dirty="0"/>
              <a:t>“</a:t>
            </a:r>
            <a:r>
              <a:rPr lang="ru-RU" sz="1000" dirty="0"/>
              <a:t>Санческо</a:t>
            </a:r>
            <a:r>
              <a:rPr lang="en-US" sz="1000" dirty="0"/>
              <a:t>”</a:t>
            </a:r>
            <a:endParaRPr lang="ru-RU" sz="1000" dirty="0"/>
          </a:p>
        </p:txBody>
      </p:sp>
      <p:sp>
        <p:nvSpPr>
          <p:cNvPr id="81" name="Google Shape;329;p32">
            <a:extLst>
              <a:ext uri="{FF2B5EF4-FFF2-40B4-BE49-F238E27FC236}">
                <a16:creationId xmlns:a16="http://schemas.microsoft.com/office/drawing/2014/main" id="{7A182213-CEAA-465D-9AB7-061B8FE86071}"/>
              </a:ext>
            </a:extLst>
          </p:cNvPr>
          <p:cNvSpPr txBox="1">
            <a:spLocks/>
          </p:cNvSpPr>
          <p:nvPr/>
        </p:nvSpPr>
        <p:spPr>
          <a:xfrm>
            <a:off x="5277823" y="225590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Я кофе пью мне некогда</a:t>
            </a:r>
          </a:p>
        </p:txBody>
      </p:sp>
      <p:sp>
        <p:nvSpPr>
          <p:cNvPr id="82" name="Google Shape;329;p32">
            <a:extLst>
              <a:ext uri="{FF2B5EF4-FFF2-40B4-BE49-F238E27FC236}">
                <a16:creationId xmlns:a16="http://schemas.microsoft.com/office/drawing/2014/main" id="{3B645464-3B75-459D-BF0B-3BB7D899DEEE}"/>
              </a:ext>
            </a:extLst>
          </p:cNvPr>
          <p:cNvSpPr txBox="1">
            <a:spLocks/>
          </p:cNvSpPr>
          <p:nvPr/>
        </p:nvSpPr>
        <p:spPr>
          <a:xfrm>
            <a:off x="2169891" y="2449592"/>
            <a:ext cx="151702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Санческо, а что там по данным за февраль?</a:t>
            </a:r>
          </a:p>
        </p:txBody>
      </p:sp>
      <p:sp>
        <p:nvSpPr>
          <p:cNvPr id="83" name="Google Shape;329;p32">
            <a:extLst>
              <a:ext uri="{FF2B5EF4-FFF2-40B4-BE49-F238E27FC236}">
                <a16:creationId xmlns:a16="http://schemas.microsoft.com/office/drawing/2014/main" id="{0E785F7B-E13D-4CD0-BEBE-3D518307BB34}"/>
              </a:ext>
            </a:extLst>
          </p:cNvPr>
          <p:cNvSpPr txBox="1">
            <a:spLocks/>
          </p:cNvSpPr>
          <p:nvPr/>
        </p:nvSpPr>
        <p:spPr>
          <a:xfrm>
            <a:off x="2208340" y="1289565"/>
            <a:ext cx="139623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Санческо, поправь там сумму за вчера</a:t>
            </a:r>
          </a:p>
        </p:txBody>
      </p:sp>
    </p:spTree>
    <p:extLst>
      <p:ext uri="{BB962C8B-B14F-4D97-AF65-F5344CB8AC3E}">
        <p14:creationId xmlns:p14="http://schemas.microsoft.com/office/powerpoint/2010/main" val="195460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 rot="4329465">
            <a:off x="-318715" y="-171394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724430" y="422443"/>
            <a:ext cx="2423294" cy="69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СУБД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2488771" y="1610951"/>
            <a:ext cx="45719" cy="129341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28;p32">
            <a:extLst>
              <a:ext uri="{FF2B5EF4-FFF2-40B4-BE49-F238E27FC236}">
                <a16:creationId xmlns:a16="http://schemas.microsoft.com/office/drawing/2014/main" id="{407AB752-C459-4C4A-ACFD-8AD3934C6C47}"/>
              </a:ext>
            </a:extLst>
          </p:cNvPr>
          <p:cNvSpPr txBox="1">
            <a:spLocks/>
          </p:cNvSpPr>
          <p:nvPr/>
        </p:nvSpPr>
        <p:spPr>
          <a:xfrm>
            <a:off x="345475" y="108073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Основные понятия</a:t>
            </a:r>
            <a:endParaRPr lang="ru-RU" dirty="0"/>
          </a:p>
        </p:txBody>
      </p:sp>
      <p:sp>
        <p:nvSpPr>
          <p:cNvPr id="231" name="Google Shape;329;p32">
            <a:extLst>
              <a:ext uri="{FF2B5EF4-FFF2-40B4-BE49-F238E27FC236}">
                <a16:creationId xmlns:a16="http://schemas.microsoft.com/office/drawing/2014/main" id="{5A7CB802-9F6A-40E8-967B-5654426C4D4A}"/>
              </a:ext>
            </a:extLst>
          </p:cNvPr>
          <p:cNvSpPr txBox="1">
            <a:spLocks/>
          </p:cNvSpPr>
          <p:nvPr/>
        </p:nvSpPr>
        <p:spPr>
          <a:xfrm>
            <a:off x="724430" y="873982"/>
            <a:ext cx="7182660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Это комплекс программ, позволяющих создать БДх и манипулировать данными (вставлять, обновлять, удалять и выбирать)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E3DBE3-EAC6-47F4-8B05-506C99F9AE45}"/>
              </a:ext>
            </a:extLst>
          </p:cNvPr>
          <p:cNvGrpSpPr/>
          <p:nvPr/>
        </p:nvGrpSpPr>
        <p:grpSpPr>
          <a:xfrm>
            <a:off x="707710" y="3585682"/>
            <a:ext cx="1032599" cy="750892"/>
            <a:chOff x="5673001" y="1658967"/>
            <a:chExt cx="1032599" cy="7508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60D701-D63C-4F69-B364-F2EBFD6B4DB9}"/>
                </a:ext>
              </a:extLst>
            </p:cNvPr>
            <p:cNvGrpSpPr/>
            <p:nvPr/>
          </p:nvGrpSpPr>
          <p:grpSpPr>
            <a:xfrm>
              <a:off x="5909654" y="1658967"/>
              <a:ext cx="559293" cy="475439"/>
              <a:chOff x="2730647" y="1792295"/>
              <a:chExt cx="617379" cy="524816"/>
            </a:xfrm>
          </p:grpSpPr>
          <p:pic>
            <p:nvPicPr>
              <p:cNvPr id="6" name="Graphic 5" descr="Table outline">
                <a:extLst>
                  <a:ext uri="{FF2B5EF4-FFF2-40B4-BE49-F238E27FC236}">
                    <a16:creationId xmlns:a16="http://schemas.microsoft.com/office/drawing/2014/main" id="{20C15CE7-D36D-43B6-B369-9441D3A44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0275" y="1792295"/>
                <a:ext cx="345043" cy="345043"/>
              </a:xfrm>
              <a:prstGeom prst="rect">
                <a:avLst/>
              </a:prstGeom>
            </p:spPr>
          </p:pic>
          <p:pic>
            <p:nvPicPr>
              <p:cNvPr id="8" name="Graphic 7" descr="Bar chart outline">
                <a:extLst>
                  <a:ext uri="{FF2B5EF4-FFF2-40B4-BE49-F238E27FC236}">
                    <a16:creationId xmlns:a16="http://schemas.microsoft.com/office/drawing/2014/main" id="{2BD99B89-9388-47FE-A861-3F195FD79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30647" y="1964816"/>
                <a:ext cx="345043" cy="345043"/>
              </a:xfrm>
              <a:prstGeom prst="rect">
                <a:avLst/>
              </a:prstGeom>
            </p:spPr>
          </p:pic>
          <p:pic>
            <p:nvPicPr>
              <p:cNvPr id="10" name="Graphic 9" descr="Pie chart with solid fill">
                <a:extLst>
                  <a:ext uri="{FF2B5EF4-FFF2-40B4-BE49-F238E27FC236}">
                    <a16:creationId xmlns:a16="http://schemas.microsoft.com/office/drawing/2014/main" id="{BEF8B927-467C-4323-B2C0-D6CE8508B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02983" y="1972068"/>
                <a:ext cx="345043" cy="345043"/>
              </a:xfrm>
              <a:prstGeom prst="rect">
                <a:avLst/>
              </a:prstGeom>
            </p:spPr>
          </p:pic>
        </p:grp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6D54AA55-6CB4-4D94-9371-E9FC455DA343}"/>
                </a:ext>
              </a:extLst>
            </p:cNvPr>
            <p:cNvSpPr/>
            <p:nvPr/>
          </p:nvSpPr>
          <p:spPr>
            <a:xfrm>
              <a:off x="5673001" y="2171709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CEDB56"/>
            </a:solidFill>
            <a:ln>
              <a:solidFill>
                <a:srgbClr val="CED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Приложения</a:t>
              </a:r>
              <a:endParaRPr lang="en-US" sz="900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AEC6C6-EB07-421D-B371-FAFAFDFAB638}"/>
              </a:ext>
            </a:extLst>
          </p:cNvPr>
          <p:cNvGrpSpPr/>
          <p:nvPr/>
        </p:nvGrpSpPr>
        <p:grpSpPr>
          <a:xfrm>
            <a:off x="707710" y="2652155"/>
            <a:ext cx="1032599" cy="777238"/>
            <a:chOff x="1140037" y="1855317"/>
            <a:chExt cx="1032599" cy="777238"/>
          </a:xfrm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6EE125BD-1156-4276-AD4A-5A52851E10D6}"/>
                </a:ext>
              </a:extLst>
            </p:cNvPr>
            <p:cNvSpPr/>
            <p:nvPr/>
          </p:nvSpPr>
          <p:spPr>
            <a:xfrm>
              <a:off x="1140037" y="2394405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Пользователи</a:t>
              </a:r>
              <a:endParaRPr lang="en-US" sz="900" b="1" dirty="0"/>
            </a:p>
          </p:txBody>
        </p:sp>
        <p:pic>
          <p:nvPicPr>
            <p:cNvPr id="17" name="Graphic 16" descr="Users with solid fill">
              <a:extLst>
                <a:ext uri="{FF2B5EF4-FFF2-40B4-BE49-F238E27FC236}">
                  <a16:creationId xmlns:a16="http://schemas.microsoft.com/office/drawing/2014/main" id="{3CE0B214-8134-4939-B412-F8F3407B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54865" y="1855317"/>
              <a:ext cx="602942" cy="60294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541FE4-16C9-43A8-B8A5-43A180B464A7}"/>
              </a:ext>
            </a:extLst>
          </p:cNvPr>
          <p:cNvGrpSpPr/>
          <p:nvPr/>
        </p:nvGrpSpPr>
        <p:grpSpPr>
          <a:xfrm>
            <a:off x="707710" y="1819118"/>
            <a:ext cx="1032599" cy="704122"/>
            <a:chOff x="385903" y="3326638"/>
            <a:chExt cx="1032599" cy="704122"/>
          </a:xfrm>
        </p:grpSpPr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36ADB27A-0298-4B37-859C-B30EE2582CD9}"/>
                </a:ext>
              </a:extLst>
            </p:cNvPr>
            <p:cNvSpPr/>
            <p:nvPr/>
          </p:nvSpPr>
          <p:spPr>
            <a:xfrm>
              <a:off x="385903" y="3792610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39C2D7"/>
            </a:solidFill>
            <a:ln>
              <a:solidFill>
                <a:srgbClr val="39C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Другие СУБД</a:t>
              </a:r>
              <a:endParaRPr lang="en-US" sz="900" b="1" dirty="0"/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95021162-383E-4927-9011-13B6C376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905" y="3326638"/>
              <a:ext cx="428594" cy="428594"/>
            </a:xfrm>
            <a:prstGeom prst="rect">
              <a:avLst/>
            </a:prstGeom>
          </p:spPr>
        </p:pic>
      </p:grpSp>
      <p:pic>
        <p:nvPicPr>
          <p:cNvPr id="254" name="Picture 253" descr="A picture containing room&#10;&#10;Description automatically generated">
            <a:extLst>
              <a:ext uri="{FF2B5EF4-FFF2-40B4-BE49-F238E27FC236}">
                <a16:creationId xmlns:a16="http://schemas.microsoft.com/office/drawing/2014/main" id="{5C72DF63-03E2-480B-9B74-29B0ED14C64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48" y="2539814"/>
            <a:ext cx="1799574" cy="1045868"/>
          </a:xfrm>
          <a:prstGeom prst="rect">
            <a:avLst/>
          </a:prstGeom>
        </p:spPr>
      </p:pic>
      <p:pic>
        <p:nvPicPr>
          <p:cNvPr id="23" name="Graphic 22" descr="Laptop outline">
            <a:extLst>
              <a:ext uri="{FF2B5EF4-FFF2-40B4-BE49-F238E27FC236}">
                <a16:creationId xmlns:a16="http://schemas.microsoft.com/office/drawing/2014/main" id="{83C3DDC3-A909-4A7E-B200-52CC11E43F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4094" y="1471004"/>
            <a:ext cx="4735811" cy="3688581"/>
          </a:xfrm>
          <a:prstGeom prst="rect">
            <a:avLst/>
          </a:prstGeom>
        </p:spPr>
      </p:pic>
      <p:sp>
        <p:nvSpPr>
          <p:cNvPr id="260" name="Google Shape;308;p31">
            <a:extLst>
              <a:ext uri="{FF2B5EF4-FFF2-40B4-BE49-F238E27FC236}">
                <a16:creationId xmlns:a16="http://schemas.microsoft.com/office/drawing/2014/main" id="{AD16391E-A680-440C-B187-5091F63F52C2}"/>
              </a:ext>
            </a:extLst>
          </p:cNvPr>
          <p:cNvSpPr txBox="1">
            <a:spLocks/>
          </p:cNvSpPr>
          <p:nvPr/>
        </p:nvSpPr>
        <p:spPr>
          <a:xfrm>
            <a:off x="3147724" y="2486281"/>
            <a:ext cx="2848549" cy="134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управление и манипулирование данными</a:t>
            </a:r>
            <a:r>
              <a:rPr lang="en-US" sz="1200" dirty="0">
                <a:solidFill>
                  <a:srgbClr val="006498"/>
                </a:solidFill>
              </a:rPr>
              <a:t>;</a:t>
            </a:r>
            <a:r>
              <a:rPr lang="ru-RU" sz="1200" dirty="0">
                <a:solidFill>
                  <a:srgbClr val="006498"/>
                </a:solidFill>
              </a:rPr>
              <a:t>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обеспечение безопасности, надёжности хранения и целостности данных</a:t>
            </a:r>
            <a:r>
              <a:rPr lang="en-US" sz="1200" dirty="0">
                <a:solidFill>
                  <a:srgbClr val="006498"/>
                </a:solidFill>
              </a:rPr>
              <a:t>;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администрирование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5C2CE-2056-4742-8A23-F30C1FD149E1}"/>
              </a:ext>
            </a:extLst>
          </p:cNvPr>
          <p:cNvCxnSpPr>
            <a:cxnSpLocks/>
          </p:cNvCxnSpPr>
          <p:nvPr/>
        </p:nvCxnSpPr>
        <p:spPr>
          <a:xfrm>
            <a:off x="1802756" y="2404165"/>
            <a:ext cx="10922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C07614B-30B7-4DDA-B930-B05B6D0255D9}"/>
              </a:ext>
            </a:extLst>
          </p:cNvPr>
          <p:cNvCxnSpPr>
            <a:cxnSpLocks/>
          </p:cNvCxnSpPr>
          <p:nvPr/>
        </p:nvCxnSpPr>
        <p:spPr>
          <a:xfrm>
            <a:off x="1802756" y="3310318"/>
            <a:ext cx="10922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5BD6A955-C3B9-46A0-9081-99370F6D8CEA}"/>
              </a:ext>
            </a:extLst>
          </p:cNvPr>
          <p:cNvCxnSpPr>
            <a:cxnSpLocks/>
            <a:stCxn id="249" idx="3"/>
          </p:cNvCxnSpPr>
          <p:nvPr/>
        </p:nvCxnSpPr>
        <p:spPr>
          <a:xfrm flipV="1">
            <a:off x="1740309" y="4216471"/>
            <a:ext cx="545047" cy="102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F9A0D1-3B8E-42D9-A7B5-F4A6152F5AA3}"/>
              </a:ext>
            </a:extLst>
          </p:cNvPr>
          <p:cNvCxnSpPr>
            <a:cxnSpLocks/>
          </p:cNvCxnSpPr>
          <p:nvPr/>
        </p:nvCxnSpPr>
        <p:spPr>
          <a:xfrm>
            <a:off x="6387456" y="3033326"/>
            <a:ext cx="4635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FCA989D-FC7F-43C7-851A-A0F3088610C0}"/>
              </a:ext>
            </a:extLst>
          </p:cNvPr>
          <p:cNvCxnSpPr>
            <a:cxnSpLocks/>
          </p:cNvCxnSpPr>
          <p:nvPr/>
        </p:nvCxnSpPr>
        <p:spPr>
          <a:xfrm flipH="1">
            <a:off x="6387456" y="3191243"/>
            <a:ext cx="4635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8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1;p32">
            <a:extLst>
              <a:ext uri="{FF2B5EF4-FFF2-40B4-BE49-F238E27FC236}">
                <a16:creationId xmlns:a16="http://schemas.microsoft.com/office/drawing/2014/main" id="{CF20FEF4-5072-4F5B-965C-BE25922326B9}"/>
              </a:ext>
            </a:extLst>
          </p:cNvPr>
          <p:cNvSpPr/>
          <p:nvPr/>
        </p:nvSpPr>
        <p:spPr>
          <a:xfrm rot="4329465">
            <a:off x="-522226" y="-431164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8;p32">
            <a:extLst>
              <a:ext uri="{FF2B5EF4-FFF2-40B4-BE49-F238E27FC236}">
                <a16:creationId xmlns:a16="http://schemas.microsoft.com/office/drawing/2014/main" id="{54461BBA-6D26-4AD4-8AF7-1370E0E4E811}"/>
              </a:ext>
            </a:extLst>
          </p:cNvPr>
          <p:cNvSpPr txBox="1">
            <a:spLocks/>
          </p:cNvSpPr>
          <p:nvPr/>
        </p:nvSpPr>
        <p:spPr>
          <a:xfrm>
            <a:off x="200436" y="58364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Таблица</a:t>
            </a:r>
          </a:p>
        </p:txBody>
      </p:sp>
      <p:graphicFrame>
        <p:nvGraphicFramePr>
          <p:cNvPr id="5" name="Table 26">
            <a:extLst>
              <a:ext uri="{FF2B5EF4-FFF2-40B4-BE49-F238E27FC236}">
                <a16:creationId xmlns:a16="http://schemas.microsoft.com/office/drawing/2014/main" id="{A7F5E953-929F-4E54-B163-9877AF960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82041"/>
              </p:ext>
            </p:extLst>
          </p:nvPr>
        </p:nvGraphicFramePr>
        <p:xfrm>
          <a:off x="2984412" y="2599804"/>
          <a:ext cx="4432375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Номер модели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Год выпуска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Производитель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Цвет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Тип кузова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10123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1991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Седан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10124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1976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Синий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Хетчбэк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10125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2000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Универсал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42EE0187-2065-469F-8139-1B1344589E76}"/>
              </a:ext>
            </a:extLst>
          </p:cNvPr>
          <p:cNvSpPr/>
          <p:nvPr/>
        </p:nvSpPr>
        <p:spPr>
          <a:xfrm rot="16200000" flipV="1">
            <a:off x="5112381" y="218430"/>
            <a:ext cx="237360" cy="437145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C4C13C-462E-4208-91BD-2CBBD4AFB2C6}"/>
              </a:ext>
            </a:extLst>
          </p:cNvPr>
          <p:cNvCxnSpPr>
            <a:cxnSpLocks/>
          </p:cNvCxnSpPr>
          <p:nvPr/>
        </p:nvCxnSpPr>
        <p:spPr>
          <a:xfrm flipV="1">
            <a:off x="3759223" y="3669310"/>
            <a:ext cx="403860" cy="502919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EB7210C-493E-41FA-8D81-51D5805B56A2}"/>
              </a:ext>
            </a:extLst>
          </p:cNvPr>
          <p:cNvSpPr/>
          <p:nvPr/>
        </p:nvSpPr>
        <p:spPr>
          <a:xfrm>
            <a:off x="7561602" y="2935310"/>
            <a:ext cx="101509" cy="853288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329;p32">
            <a:extLst>
              <a:ext uri="{FF2B5EF4-FFF2-40B4-BE49-F238E27FC236}">
                <a16:creationId xmlns:a16="http://schemas.microsoft.com/office/drawing/2014/main" id="{3AEDF749-CECE-44AD-9A5C-B28D2EB25B0B}"/>
              </a:ext>
            </a:extLst>
          </p:cNvPr>
          <p:cNvSpPr txBox="1">
            <a:spLocks/>
          </p:cNvSpPr>
          <p:nvPr/>
        </p:nvSpPr>
        <p:spPr>
          <a:xfrm>
            <a:off x="419945" y="425216"/>
            <a:ext cx="7141657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В таблицах хранится информация об объектах, представленных в базе данных.</a:t>
            </a:r>
            <a:br>
              <a:rPr lang="ru-RU" sz="1400" dirty="0"/>
            </a:br>
            <a:r>
              <a:rPr lang="ru-RU" sz="1400" dirty="0"/>
              <a:t>В каждом столбце таблицы хранится определенный тип данных, в каждой ячейке</a:t>
            </a:r>
            <a:r>
              <a:rPr lang="en-US" sz="1400" dirty="0"/>
              <a:t> </a:t>
            </a:r>
            <a:r>
              <a:rPr lang="ru-RU" sz="1400" dirty="0"/>
              <a:t>– значение атрибута. 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1691A-3B73-4841-9A24-5373E75CC661}"/>
              </a:ext>
            </a:extLst>
          </p:cNvPr>
          <p:cNvSpPr txBox="1"/>
          <p:nvPr/>
        </p:nvSpPr>
        <p:spPr>
          <a:xfrm>
            <a:off x="419944" y="1558369"/>
            <a:ext cx="608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ru-RU" dirty="0">
                <a:solidFill>
                  <a:schemeClr val="lt2"/>
                </a:solidFill>
                <a:latin typeface="DM Sans"/>
                <a:sym typeface="DM Sans"/>
              </a:rPr>
              <a:t>Каждая таблица описывает объекты одного типа</a:t>
            </a:r>
            <a:endParaRPr lang="en-US" dirty="0">
              <a:solidFill>
                <a:schemeClr val="lt2"/>
              </a:solidFill>
              <a:latin typeface="DM Sans"/>
              <a:sym typeface="DM Sans"/>
            </a:endParaRPr>
          </a:p>
        </p:txBody>
      </p:sp>
      <p:sp>
        <p:nvSpPr>
          <p:cNvPr id="16" name="Google Shape;329;p32">
            <a:extLst>
              <a:ext uri="{FF2B5EF4-FFF2-40B4-BE49-F238E27FC236}">
                <a16:creationId xmlns:a16="http://schemas.microsoft.com/office/drawing/2014/main" id="{B479BF82-D640-4F10-995F-DC7EB2B8C9F4}"/>
              </a:ext>
            </a:extLst>
          </p:cNvPr>
          <p:cNvSpPr txBox="1">
            <a:spLocks/>
          </p:cNvSpPr>
          <p:nvPr/>
        </p:nvSpPr>
        <p:spPr>
          <a:xfrm>
            <a:off x="4566941" y="1774840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Колонки (Атрибуты)</a:t>
            </a:r>
          </a:p>
        </p:txBody>
      </p:sp>
      <p:sp>
        <p:nvSpPr>
          <p:cNvPr id="17" name="Google Shape;329;p32">
            <a:extLst>
              <a:ext uri="{FF2B5EF4-FFF2-40B4-BE49-F238E27FC236}">
                <a16:creationId xmlns:a16="http://schemas.microsoft.com/office/drawing/2014/main" id="{2DCD55A2-0851-4899-B9EF-BE4A2C7777BD}"/>
              </a:ext>
            </a:extLst>
          </p:cNvPr>
          <p:cNvSpPr txBox="1">
            <a:spLocks/>
          </p:cNvSpPr>
          <p:nvPr/>
        </p:nvSpPr>
        <p:spPr>
          <a:xfrm>
            <a:off x="7663111" y="2955345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Строки (Записи)</a:t>
            </a:r>
          </a:p>
        </p:txBody>
      </p:sp>
      <p:sp>
        <p:nvSpPr>
          <p:cNvPr id="18" name="Google Shape;329;p32">
            <a:extLst>
              <a:ext uri="{FF2B5EF4-FFF2-40B4-BE49-F238E27FC236}">
                <a16:creationId xmlns:a16="http://schemas.microsoft.com/office/drawing/2014/main" id="{7C1B26CE-33CB-4732-A4B6-9E9A7252AB09}"/>
              </a:ext>
            </a:extLst>
          </p:cNvPr>
          <p:cNvSpPr txBox="1">
            <a:spLocks/>
          </p:cNvSpPr>
          <p:nvPr/>
        </p:nvSpPr>
        <p:spPr>
          <a:xfrm>
            <a:off x="2984412" y="3920769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Ячейки (Значение атрибута)</a:t>
            </a:r>
          </a:p>
        </p:txBody>
      </p:sp>
      <p:sp>
        <p:nvSpPr>
          <p:cNvPr id="19" name="Google Shape;329;p32">
            <a:extLst>
              <a:ext uri="{FF2B5EF4-FFF2-40B4-BE49-F238E27FC236}">
                <a16:creationId xmlns:a16="http://schemas.microsoft.com/office/drawing/2014/main" id="{9E590145-D1BB-4620-9D74-32BF72020395}"/>
              </a:ext>
            </a:extLst>
          </p:cNvPr>
          <p:cNvSpPr txBox="1">
            <a:spLocks/>
          </p:cNvSpPr>
          <p:nvPr/>
        </p:nvSpPr>
        <p:spPr>
          <a:xfrm>
            <a:off x="4587403" y="3546213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Таблица Автомобили</a:t>
            </a:r>
          </a:p>
        </p:txBody>
      </p:sp>
      <p:pic>
        <p:nvPicPr>
          <p:cNvPr id="22" name="Picture 21" descr="A blue car parked in front of a brick building&#10;&#10;Description automatically generated with medium confidence">
            <a:extLst>
              <a:ext uri="{FF2B5EF4-FFF2-40B4-BE49-F238E27FC236}">
                <a16:creationId xmlns:a16="http://schemas.microsoft.com/office/drawing/2014/main" id="{F1181D73-2995-4278-B0A6-E8FC1B02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1" y="3465556"/>
            <a:ext cx="1331683" cy="997477"/>
          </a:xfrm>
          <a:prstGeom prst="rect">
            <a:avLst/>
          </a:prstGeom>
          <a:ln w="19050">
            <a:solidFill>
              <a:srgbClr val="006498"/>
            </a:solidFill>
          </a:ln>
        </p:spPr>
      </p:pic>
      <p:pic>
        <p:nvPicPr>
          <p:cNvPr id="24" name="Picture 23" descr="A picture containing car, yellow, outdoor, tree&#10;&#10;Description automatically generated">
            <a:extLst>
              <a:ext uri="{FF2B5EF4-FFF2-40B4-BE49-F238E27FC236}">
                <a16:creationId xmlns:a16="http://schemas.microsoft.com/office/drawing/2014/main" id="{79460637-F4FF-4D79-A006-134A26D1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8" y="2308198"/>
            <a:ext cx="1684650" cy="943404"/>
          </a:xfrm>
          <a:prstGeom prst="rect">
            <a:avLst/>
          </a:prstGeom>
          <a:ln w="19050">
            <a:solidFill>
              <a:srgbClr val="F8E80F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31AF22-76AE-464B-A85B-5F4BE88AD62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958378" y="2779900"/>
            <a:ext cx="1026032" cy="271506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A40D4-30A7-4AE7-9CCA-871866402DC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1781894" y="3322913"/>
            <a:ext cx="1202517" cy="641382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2948C-6487-401E-9474-C9AF306387E3}"/>
              </a:ext>
            </a:extLst>
          </p:cNvPr>
          <p:cNvSpPr/>
          <p:nvPr/>
        </p:nvSpPr>
        <p:spPr>
          <a:xfrm>
            <a:off x="2984411" y="3185238"/>
            <a:ext cx="4432375" cy="2753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0FAD1F-2DB9-46C8-BBE7-83C79D46D7C5}"/>
              </a:ext>
            </a:extLst>
          </p:cNvPr>
          <p:cNvSpPr/>
          <p:nvPr/>
        </p:nvSpPr>
        <p:spPr>
          <a:xfrm>
            <a:off x="2984410" y="2935310"/>
            <a:ext cx="4432375" cy="23370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8E80F"/>
                </a:solidFill>
              </a:ln>
            </a:endParaRPr>
          </a:p>
        </p:txBody>
      </p:sp>
      <p:sp>
        <p:nvSpPr>
          <p:cNvPr id="28" name="Google Shape;329;p32">
            <a:extLst>
              <a:ext uri="{FF2B5EF4-FFF2-40B4-BE49-F238E27FC236}">
                <a16:creationId xmlns:a16="http://schemas.microsoft.com/office/drawing/2014/main" id="{F680AFC2-AD1D-4032-818B-787DF7F4F3FF}"/>
              </a:ext>
            </a:extLst>
          </p:cNvPr>
          <p:cNvSpPr txBox="1">
            <a:spLocks/>
          </p:cNvSpPr>
          <p:nvPr/>
        </p:nvSpPr>
        <p:spPr>
          <a:xfrm>
            <a:off x="312280" y="4295324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Строка (запись) конкретный экземпляр объекта автомобиль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9E6A1-752F-4B74-8A6B-CB46E3015D1D}"/>
              </a:ext>
            </a:extLst>
          </p:cNvPr>
          <p:cNvSpPr/>
          <p:nvPr/>
        </p:nvSpPr>
        <p:spPr>
          <a:xfrm>
            <a:off x="7423269" y="3474167"/>
            <a:ext cx="835675" cy="275350"/>
          </a:xfrm>
          <a:prstGeom prst="rect">
            <a:avLst/>
          </a:prstGeom>
          <a:solidFill>
            <a:srgbClr val="FF3B3B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chemeClr val="tx1"/>
                </a:solidFill>
              </a:rPr>
              <a:t>Италия</a:t>
            </a:r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E0ED3B-92B5-461C-B097-68CD10661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57415"/>
              </p:ext>
            </p:extLst>
          </p:nvPr>
        </p:nvGraphicFramePr>
        <p:xfrm>
          <a:off x="7423267" y="2599804"/>
          <a:ext cx="1019550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019550">
                  <a:extLst>
                    <a:ext uri="{9D8B030D-6E8A-4147-A177-3AD203B41FA5}">
                      <a16:colId xmlns:a16="http://schemas.microsoft.com/office/drawing/2014/main" val="2335131415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Страна производства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189651816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Китай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1818662703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en-US" sz="900" dirty="0"/>
                        <a:t>NULL</a:t>
                      </a:r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69621390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Италия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460976407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B641540F-819F-4AE8-B5F5-255CCB4A7E2A}"/>
              </a:ext>
            </a:extLst>
          </p:cNvPr>
          <p:cNvGrpSpPr/>
          <p:nvPr/>
        </p:nvGrpSpPr>
        <p:grpSpPr>
          <a:xfrm>
            <a:off x="7846117" y="3470495"/>
            <a:ext cx="370994" cy="327771"/>
            <a:chOff x="7231380" y="1781383"/>
            <a:chExt cx="245034" cy="21648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5BE9F0-B1AF-4C9E-BFD8-17F80A82A4DA}"/>
                </a:ext>
              </a:extLst>
            </p:cNvPr>
            <p:cNvCxnSpPr>
              <a:cxnSpLocks/>
            </p:cNvCxnSpPr>
            <p:nvPr/>
          </p:nvCxnSpPr>
          <p:spPr>
            <a:xfrm>
              <a:off x="7231380" y="1781383"/>
              <a:ext cx="245034" cy="2118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ACC874-D3F2-4518-852B-A1A6FF58E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380" y="1781383"/>
              <a:ext cx="220482" cy="2164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5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" grpId="0" animBg="1"/>
      <p:bldP spid="3" grpId="1" animBg="1"/>
      <p:bldP spid="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200436" y="5836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Сущность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438464" y="410417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5" name="Google Shape;329;p32">
            <a:extLst>
              <a:ext uri="{FF2B5EF4-FFF2-40B4-BE49-F238E27FC236}">
                <a16:creationId xmlns:a16="http://schemas.microsoft.com/office/drawing/2014/main" id="{2DBBA971-E5BD-4DBD-88B4-1117E84B0592}"/>
              </a:ext>
            </a:extLst>
          </p:cNvPr>
          <p:cNvSpPr txBox="1">
            <a:spLocks/>
          </p:cNvSpPr>
          <p:nvPr/>
        </p:nvSpPr>
        <p:spPr>
          <a:xfrm>
            <a:off x="275065" y="2389606"/>
            <a:ext cx="7162055" cy="46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None/>
              <a:defRPr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ru-RU" sz="1200" dirty="0"/>
              <a:t>У каждой сущности определяют набор атрибутов (это свойства, что характеризует эту сущность)</a:t>
            </a:r>
          </a:p>
          <a:p>
            <a:endParaRPr lang="ru-RU" sz="1200" dirty="0"/>
          </a:p>
        </p:txBody>
      </p:sp>
      <p:sp>
        <p:nvSpPr>
          <p:cNvPr id="206" name="Google Shape;329;p32">
            <a:extLst>
              <a:ext uri="{FF2B5EF4-FFF2-40B4-BE49-F238E27FC236}">
                <a16:creationId xmlns:a16="http://schemas.microsoft.com/office/drawing/2014/main" id="{BB6BB33E-2A88-45FA-8CF7-17E54C189999}"/>
              </a:ext>
            </a:extLst>
          </p:cNvPr>
          <p:cNvSpPr txBox="1">
            <a:spLocks/>
          </p:cNvSpPr>
          <p:nvPr/>
        </p:nvSpPr>
        <p:spPr>
          <a:xfrm>
            <a:off x="124549" y="3020079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Книги</a:t>
            </a:r>
          </a:p>
        </p:txBody>
      </p:sp>
      <p:graphicFrame>
        <p:nvGraphicFramePr>
          <p:cNvPr id="227" name="Table 26">
            <a:extLst>
              <a:ext uri="{FF2B5EF4-FFF2-40B4-BE49-F238E27FC236}">
                <a16:creationId xmlns:a16="http://schemas.microsoft.com/office/drawing/2014/main" id="{D7152D6E-D436-43BF-A921-2EDAE68A3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86475"/>
              </p:ext>
            </p:extLst>
          </p:nvPr>
        </p:nvGraphicFramePr>
        <p:xfrm>
          <a:off x="4572000" y="3548274"/>
          <a:ext cx="4432375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Номер модели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Год выпуска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Производитель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Цвет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Тип кузова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10123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1991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Седан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10124</a:t>
                      </a:r>
                      <a:endParaRPr lang="en-US" sz="900" b="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1976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Синий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Хетчбэк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10125</a:t>
                      </a:r>
                      <a:endParaRPr lang="en-US" sz="900" b="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2000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Универсал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</a:tbl>
          </a:graphicData>
        </a:graphic>
      </p:graphicFrame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295DAABE-5804-4DEF-A4F2-93756ED1F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55817"/>
              </p:ext>
            </p:extLst>
          </p:nvPr>
        </p:nvGraphicFramePr>
        <p:xfrm>
          <a:off x="212340" y="3548274"/>
          <a:ext cx="1213746" cy="9373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3746">
                  <a:extLst>
                    <a:ext uri="{9D8B030D-6E8A-4147-A177-3AD203B41FA5}">
                      <a16:colId xmlns:a16="http://schemas.microsoft.com/office/drawing/2014/main" val="814329187"/>
                    </a:ext>
                  </a:extLst>
                </a:gridCol>
              </a:tblGrid>
              <a:tr h="170013">
                <a:tc>
                  <a:txBody>
                    <a:bodyPr/>
                    <a:lstStyle/>
                    <a:p>
                      <a:r>
                        <a:rPr lang="ru-RU" sz="1000" b="0" dirty="0"/>
                        <a:t>Название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803305014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Автор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980098897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Дата публикации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589566772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Кол-во страниц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4191687663"/>
                  </a:ext>
                </a:extLst>
              </a:tr>
            </a:tbl>
          </a:graphicData>
        </a:graphic>
      </p:graphicFrame>
      <p:sp>
        <p:nvSpPr>
          <p:cNvPr id="229" name="Google Shape;329;p32">
            <a:extLst>
              <a:ext uri="{FF2B5EF4-FFF2-40B4-BE49-F238E27FC236}">
                <a16:creationId xmlns:a16="http://schemas.microsoft.com/office/drawing/2014/main" id="{C18DE5EA-27D2-4927-9103-79D1C5A74079}"/>
              </a:ext>
            </a:extLst>
          </p:cNvPr>
          <p:cNvSpPr txBox="1">
            <a:spLocks/>
          </p:cNvSpPr>
          <p:nvPr/>
        </p:nvSpPr>
        <p:spPr>
          <a:xfrm>
            <a:off x="2270050" y="2965174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Машины</a:t>
            </a:r>
          </a:p>
        </p:txBody>
      </p:sp>
      <p:graphicFrame>
        <p:nvGraphicFramePr>
          <p:cNvPr id="230" name="Table 23">
            <a:extLst>
              <a:ext uri="{FF2B5EF4-FFF2-40B4-BE49-F238E27FC236}">
                <a16:creationId xmlns:a16="http://schemas.microsoft.com/office/drawing/2014/main" id="{29C92AFC-DB38-45FD-B5B9-9C1DCDE1F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846456"/>
              </p:ext>
            </p:extLst>
          </p:nvPr>
        </p:nvGraphicFramePr>
        <p:xfrm>
          <a:off x="2340175" y="3492512"/>
          <a:ext cx="1213746" cy="1171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3746">
                  <a:extLst>
                    <a:ext uri="{9D8B030D-6E8A-4147-A177-3AD203B41FA5}">
                      <a16:colId xmlns:a16="http://schemas.microsoft.com/office/drawing/2014/main" val="814329187"/>
                    </a:ext>
                  </a:extLst>
                </a:gridCol>
              </a:tblGrid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Номер модели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803305014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Год выпуска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980098897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Производитель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589566772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Цвет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4191687663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Тип кузова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540209285"/>
                  </a:ext>
                </a:extLst>
              </a:tr>
            </a:tbl>
          </a:graphicData>
        </a:graphic>
      </p:graphicFrame>
      <p:sp>
        <p:nvSpPr>
          <p:cNvPr id="233" name="Google Shape;329;p32">
            <a:extLst>
              <a:ext uri="{FF2B5EF4-FFF2-40B4-BE49-F238E27FC236}">
                <a16:creationId xmlns:a16="http://schemas.microsoft.com/office/drawing/2014/main" id="{9A0C872D-6D4C-412A-B01B-FE2F17961B80}"/>
              </a:ext>
            </a:extLst>
          </p:cNvPr>
          <p:cNvSpPr txBox="1">
            <a:spLocks/>
          </p:cNvSpPr>
          <p:nvPr/>
        </p:nvSpPr>
        <p:spPr>
          <a:xfrm>
            <a:off x="3856972" y="2571750"/>
            <a:ext cx="5368484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sp>
        <p:nvSpPr>
          <p:cNvPr id="236" name="Google Shape;329;p32">
            <a:extLst>
              <a:ext uri="{FF2B5EF4-FFF2-40B4-BE49-F238E27FC236}">
                <a16:creationId xmlns:a16="http://schemas.microsoft.com/office/drawing/2014/main" id="{4F8FC93E-2C56-415D-85A1-3967ABFBF6FA}"/>
              </a:ext>
            </a:extLst>
          </p:cNvPr>
          <p:cNvSpPr txBox="1">
            <a:spLocks/>
          </p:cNvSpPr>
          <p:nvPr/>
        </p:nvSpPr>
        <p:spPr>
          <a:xfrm>
            <a:off x="200436" y="462987"/>
            <a:ext cx="8190529" cy="87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b="1" dirty="0"/>
              <a:t>Сущность</a:t>
            </a:r>
            <a:r>
              <a:rPr lang="ru-RU" sz="1200" dirty="0"/>
              <a:t> (entity) представляет объекты, которые должны храниться в базе данных (как правило это объекты из реального мира). Например: Страна, Машина, Магазин и тд </a:t>
            </a:r>
            <a:br>
              <a:rPr lang="ru-RU" sz="1200" dirty="0"/>
            </a:br>
            <a:br>
              <a:rPr lang="ru-RU" sz="1200" dirty="0"/>
            </a:br>
            <a:endParaRPr lang="ru-RU" sz="1200" dirty="0"/>
          </a:p>
        </p:txBody>
      </p:sp>
      <p:sp>
        <p:nvSpPr>
          <p:cNvPr id="237" name="Right Brace 236">
            <a:extLst>
              <a:ext uri="{FF2B5EF4-FFF2-40B4-BE49-F238E27FC236}">
                <a16:creationId xmlns:a16="http://schemas.microsoft.com/office/drawing/2014/main" id="{124AAAA7-3764-43FB-9254-1EDBCC48D86E}"/>
              </a:ext>
            </a:extLst>
          </p:cNvPr>
          <p:cNvSpPr/>
          <p:nvPr/>
        </p:nvSpPr>
        <p:spPr>
          <a:xfrm rot="16200000" flipV="1">
            <a:off x="6639045" y="1144765"/>
            <a:ext cx="237360" cy="437145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8" name="Google Shape;329;p32">
            <a:extLst>
              <a:ext uri="{FF2B5EF4-FFF2-40B4-BE49-F238E27FC236}">
                <a16:creationId xmlns:a16="http://schemas.microsoft.com/office/drawing/2014/main" id="{68641053-EAC1-4FAA-9124-2C6319BD0682}"/>
              </a:ext>
            </a:extLst>
          </p:cNvPr>
          <p:cNvSpPr txBox="1">
            <a:spLocks/>
          </p:cNvSpPr>
          <p:nvPr/>
        </p:nvSpPr>
        <p:spPr>
          <a:xfrm>
            <a:off x="6065453" y="2750656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Колонки (Атрибуты)</a:t>
            </a:r>
          </a:p>
        </p:txBody>
      </p:sp>
      <p:sp>
        <p:nvSpPr>
          <p:cNvPr id="239" name="Google Shape;329;p32">
            <a:extLst>
              <a:ext uri="{FF2B5EF4-FFF2-40B4-BE49-F238E27FC236}">
                <a16:creationId xmlns:a16="http://schemas.microsoft.com/office/drawing/2014/main" id="{E25B2646-319D-4C29-9511-EA41015D7476}"/>
              </a:ext>
            </a:extLst>
          </p:cNvPr>
          <p:cNvSpPr txBox="1">
            <a:spLocks/>
          </p:cNvSpPr>
          <p:nvPr/>
        </p:nvSpPr>
        <p:spPr>
          <a:xfrm>
            <a:off x="3777982" y="3657913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Атрибуты</a:t>
            </a:r>
          </a:p>
        </p:txBody>
      </p:sp>
      <p:sp>
        <p:nvSpPr>
          <p:cNvPr id="240" name="Right Brace 239">
            <a:extLst>
              <a:ext uri="{FF2B5EF4-FFF2-40B4-BE49-F238E27FC236}">
                <a16:creationId xmlns:a16="http://schemas.microsoft.com/office/drawing/2014/main" id="{40ED64E5-DF4A-404B-9903-B07321675C4E}"/>
              </a:ext>
            </a:extLst>
          </p:cNvPr>
          <p:cNvSpPr/>
          <p:nvPr/>
        </p:nvSpPr>
        <p:spPr>
          <a:xfrm>
            <a:off x="3644259" y="3492512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0" name="Google Shape;329;p32">
            <a:extLst>
              <a:ext uri="{FF2B5EF4-FFF2-40B4-BE49-F238E27FC236}">
                <a16:creationId xmlns:a16="http://schemas.microsoft.com/office/drawing/2014/main" id="{410E5FD4-7705-4B6A-AB4D-A6471C5D7F75}"/>
              </a:ext>
            </a:extLst>
          </p:cNvPr>
          <p:cNvSpPr txBox="1">
            <a:spLocks/>
          </p:cNvSpPr>
          <p:nvPr/>
        </p:nvSpPr>
        <p:spPr>
          <a:xfrm>
            <a:off x="3599156" y="1129981"/>
            <a:ext cx="3102410" cy="18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b="1" dirty="0"/>
              <a:t>БД Учебное заведение: </a:t>
            </a:r>
            <a:br>
              <a:rPr lang="ru-RU" sz="1200" dirty="0"/>
            </a:br>
            <a:r>
              <a:rPr lang="ru-RU" sz="1200" dirty="0"/>
              <a:t>студенты (ученики);</a:t>
            </a:r>
            <a:br>
              <a:rPr lang="ru-RU" sz="1200" dirty="0"/>
            </a:br>
            <a:r>
              <a:rPr lang="ru-RU" sz="1200" dirty="0"/>
              <a:t>преподаватели;</a:t>
            </a:r>
            <a:br>
              <a:rPr lang="ru-RU" sz="1200" dirty="0"/>
            </a:br>
            <a:r>
              <a:rPr lang="ru-RU" sz="1200" dirty="0"/>
              <a:t>группы;</a:t>
            </a:r>
            <a:br>
              <a:rPr lang="ru-RU" sz="1200" dirty="0"/>
            </a:br>
            <a:r>
              <a:rPr lang="ru-RU" sz="1200" dirty="0"/>
              <a:t>дисциплины, которые изучаются.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sp>
        <p:nvSpPr>
          <p:cNvPr id="251" name="Google Shape;329;p32">
            <a:extLst>
              <a:ext uri="{FF2B5EF4-FFF2-40B4-BE49-F238E27FC236}">
                <a16:creationId xmlns:a16="http://schemas.microsoft.com/office/drawing/2014/main" id="{28B7D295-6FAE-43E8-BB4D-8431CFECD8FE}"/>
              </a:ext>
            </a:extLst>
          </p:cNvPr>
          <p:cNvSpPr txBox="1">
            <a:spLocks/>
          </p:cNvSpPr>
          <p:nvPr/>
        </p:nvSpPr>
        <p:spPr>
          <a:xfrm>
            <a:off x="288725" y="1116914"/>
            <a:ext cx="3460787" cy="123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В </a:t>
            </a:r>
            <a:r>
              <a:rPr lang="ru-RU" sz="1200" b="1" dirty="0"/>
              <a:t>БДх книжного магазина </a:t>
            </a:r>
            <a:r>
              <a:rPr lang="ru-RU" sz="1200" dirty="0"/>
              <a:t>можно выделить следующие сущности:</a:t>
            </a:r>
            <a:br>
              <a:rPr lang="ru-RU" sz="1200" dirty="0"/>
            </a:br>
            <a:r>
              <a:rPr lang="ru-RU" sz="1200" dirty="0"/>
              <a:t>книга;</a:t>
            </a:r>
            <a:br>
              <a:rPr lang="ru-RU" sz="1200" dirty="0"/>
            </a:br>
            <a:r>
              <a:rPr lang="ru-RU" sz="1200" dirty="0"/>
              <a:t>поставщик;</a:t>
            </a:r>
            <a:br>
              <a:rPr lang="ru-RU" sz="1200" dirty="0"/>
            </a:br>
            <a:r>
              <a:rPr lang="ru-RU" sz="1200" dirty="0"/>
              <a:t>размещение в магазине.</a:t>
            </a:r>
          </a:p>
        </p:txBody>
      </p:sp>
      <p:sp>
        <p:nvSpPr>
          <p:cNvPr id="252" name="Google Shape;329;p32">
            <a:extLst>
              <a:ext uri="{FF2B5EF4-FFF2-40B4-BE49-F238E27FC236}">
                <a16:creationId xmlns:a16="http://schemas.microsoft.com/office/drawing/2014/main" id="{60CAB39C-B85F-4CC8-BC5D-B4F6DC993EBD}"/>
              </a:ext>
            </a:extLst>
          </p:cNvPr>
          <p:cNvSpPr txBox="1">
            <a:spLocks/>
          </p:cNvSpPr>
          <p:nvPr/>
        </p:nvSpPr>
        <p:spPr>
          <a:xfrm>
            <a:off x="1605062" y="3682651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Атрибуты</a:t>
            </a:r>
          </a:p>
        </p:txBody>
      </p:sp>
      <p:sp>
        <p:nvSpPr>
          <p:cNvPr id="253" name="Right Brace 252">
            <a:extLst>
              <a:ext uri="{FF2B5EF4-FFF2-40B4-BE49-F238E27FC236}">
                <a16:creationId xmlns:a16="http://schemas.microsoft.com/office/drawing/2014/main" id="{6303A3C3-E4DE-49F7-AA78-29E0D992FF34}"/>
              </a:ext>
            </a:extLst>
          </p:cNvPr>
          <p:cNvSpPr/>
          <p:nvPr/>
        </p:nvSpPr>
        <p:spPr>
          <a:xfrm>
            <a:off x="1471339" y="3506362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4" name="Google Shape;329;p32">
            <a:extLst>
              <a:ext uri="{FF2B5EF4-FFF2-40B4-BE49-F238E27FC236}">
                <a16:creationId xmlns:a16="http://schemas.microsoft.com/office/drawing/2014/main" id="{CA633029-0322-477D-8EB8-31345AA04737}"/>
              </a:ext>
            </a:extLst>
          </p:cNvPr>
          <p:cNvSpPr txBox="1">
            <a:spLocks/>
          </p:cNvSpPr>
          <p:nvPr/>
        </p:nvSpPr>
        <p:spPr>
          <a:xfrm>
            <a:off x="4531193" y="4540771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Машины</a:t>
            </a:r>
          </a:p>
        </p:txBody>
      </p:sp>
    </p:spTree>
    <p:extLst>
      <p:ext uri="{BB962C8B-B14F-4D97-AF65-F5344CB8AC3E}">
        <p14:creationId xmlns:p14="http://schemas.microsoft.com/office/powerpoint/2010/main" val="11370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103254" y="111599"/>
            <a:ext cx="677418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Первичный ключ</a:t>
            </a:r>
          </a:p>
        </p:txBody>
      </p: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7236A7EB-3AD0-4BCE-B750-8646D1F8D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47043"/>
              </p:ext>
            </p:extLst>
          </p:nvPr>
        </p:nvGraphicFramePr>
        <p:xfrm>
          <a:off x="484254" y="1748057"/>
          <a:ext cx="6109075" cy="140500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209811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модели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Год выпуска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Производитель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Цвет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Тип кузова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10123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10124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1976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Синий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Хетчбэк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Универсал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4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Черный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Лифтбэк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14588687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10127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1988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Белый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66003797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575F56FE-DE3B-4CB4-B3E5-6DF2E80988DD}"/>
              </a:ext>
            </a:extLst>
          </p:cNvPr>
          <p:cNvGrpSpPr/>
          <p:nvPr/>
        </p:nvGrpSpPr>
        <p:grpSpPr>
          <a:xfrm>
            <a:off x="725554" y="1473606"/>
            <a:ext cx="592669" cy="307777"/>
            <a:chOff x="230712" y="1336958"/>
            <a:chExt cx="592669" cy="307777"/>
          </a:xfrm>
        </p:grpSpPr>
        <p:pic>
          <p:nvPicPr>
            <p:cNvPr id="43" name="Graphic 42" descr="Key with solid fill">
              <a:extLst>
                <a:ext uri="{FF2B5EF4-FFF2-40B4-BE49-F238E27FC236}">
                  <a16:creationId xmlns:a16="http://schemas.microsoft.com/office/drawing/2014/main" id="{6C32711A-99CD-4478-9232-6C4543BF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230712" y="1365617"/>
              <a:ext cx="245538" cy="2455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B970F-495F-416E-84D6-E4D66D2338FC}"/>
                </a:ext>
              </a:extLst>
            </p:cNvPr>
            <p:cNvSpPr txBox="1"/>
            <p:nvPr/>
          </p:nvSpPr>
          <p:spPr>
            <a:xfrm>
              <a:off x="353481" y="1336958"/>
              <a:ext cx="469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</a:rPr>
                <a:t>Pk </a:t>
              </a:r>
              <a:endParaRPr lang="en-US" dirty="0"/>
            </a:p>
          </p:txBody>
        </p:sp>
      </p:grpSp>
      <p:sp>
        <p:nvSpPr>
          <p:cNvPr id="66" name="Google Shape;329;p32">
            <a:extLst>
              <a:ext uri="{FF2B5EF4-FFF2-40B4-BE49-F238E27FC236}">
                <a16:creationId xmlns:a16="http://schemas.microsoft.com/office/drawing/2014/main" id="{10E740F4-2807-4594-873A-5C75A4552F19}"/>
              </a:ext>
            </a:extLst>
          </p:cNvPr>
          <p:cNvSpPr txBox="1">
            <a:spLocks/>
          </p:cNvSpPr>
          <p:nvPr/>
        </p:nvSpPr>
        <p:spPr>
          <a:xfrm>
            <a:off x="293754" y="472964"/>
            <a:ext cx="7182660" cy="60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Первичный ключ (</a:t>
            </a:r>
            <a:r>
              <a:rPr lang="en-US" sz="1400" dirty="0"/>
              <a:t>Primary Key </a:t>
            </a:r>
            <a:r>
              <a:rPr lang="ru-RU" sz="1400" dirty="0"/>
              <a:t>или </a:t>
            </a:r>
            <a:r>
              <a:rPr lang="en-US" sz="1400" dirty="0"/>
              <a:t>PK</a:t>
            </a:r>
            <a:r>
              <a:rPr lang="ru-RU" sz="1400" dirty="0"/>
              <a:t>) это уникальный идентификатор. Это некое значение которое однозначно обозначает строку в таблице 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67" name="Google Shape;329;p32">
            <a:extLst>
              <a:ext uri="{FF2B5EF4-FFF2-40B4-BE49-F238E27FC236}">
                <a16:creationId xmlns:a16="http://schemas.microsoft.com/office/drawing/2014/main" id="{94A5720C-E7CA-4683-A7DF-8108E4FC8AEA}"/>
              </a:ext>
            </a:extLst>
          </p:cNvPr>
          <p:cNvSpPr txBox="1">
            <a:spLocks/>
          </p:cNvSpPr>
          <p:nvPr/>
        </p:nvSpPr>
        <p:spPr>
          <a:xfrm>
            <a:off x="249304" y="3557294"/>
            <a:ext cx="7182660" cy="78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ru-RU" sz="1200" dirty="0"/>
              <a:t>Ключ должен однозначно определять каждую строку</a:t>
            </a:r>
          </a:p>
          <a:p>
            <a:pPr algn="l"/>
            <a:r>
              <a:rPr lang="ru-RU" sz="1200" dirty="0"/>
              <a:t>В нем не должно быть пустых или отсутствующих значений — он всегда содержит значение</a:t>
            </a:r>
          </a:p>
          <a:p>
            <a:pPr algn="l"/>
            <a:r>
              <a:rPr lang="ru-RU" sz="1200" dirty="0"/>
              <a:t>Ключ крайне редко изменяется (в идеале — никогда)</a:t>
            </a:r>
          </a:p>
          <a:p>
            <a:r>
              <a:rPr lang="ru-RU" sz="1200" dirty="0"/>
              <a:t>Первичный ключ может состоять не из одного столбца, а из нескольких. То есть идентификатором строки будет выступать не одно значение в одном столбце, а комбинация значений в нескольких столбцах. </a:t>
            </a:r>
            <a:endParaRPr lang="en-US" sz="12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pic>
        <p:nvPicPr>
          <p:cNvPr id="58" name="Graphic 57" descr="Lightbulb and gear outline">
            <a:extLst>
              <a:ext uri="{FF2B5EF4-FFF2-40B4-BE49-F238E27FC236}">
                <a16:creationId xmlns:a16="http://schemas.microsoft.com/office/drawing/2014/main" id="{2133ACC9-EF56-4225-B2A6-3043123EF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01980" y="3383850"/>
            <a:ext cx="370995" cy="3709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BF99FE-725A-4740-9358-7489651F6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09331"/>
              </p:ext>
            </p:extLst>
          </p:nvPr>
        </p:nvGraphicFramePr>
        <p:xfrm>
          <a:off x="484253" y="3193348"/>
          <a:ext cx="6109075" cy="23416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444138014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263263543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1519905967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6117367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601407585"/>
                    </a:ext>
                  </a:extLst>
                </a:gridCol>
              </a:tblGrid>
              <a:tr h="1724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1977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tx1"/>
                          </a:solidFill>
                        </a:rPr>
                        <a:t>Красный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tx1"/>
                          </a:solidFill>
                        </a:rPr>
                        <a:t>Седан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94379313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678D876-4C54-4808-BEC7-74670D473DDA}"/>
              </a:ext>
            </a:extLst>
          </p:cNvPr>
          <p:cNvGrpSpPr/>
          <p:nvPr/>
        </p:nvGrpSpPr>
        <p:grpSpPr>
          <a:xfrm>
            <a:off x="971092" y="3164634"/>
            <a:ext cx="370994" cy="327771"/>
            <a:chOff x="7231380" y="1781383"/>
            <a:chExt cx="245034" cy="21648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8B67229-DAF9-44CC-B365-5351A9D0A3C6}"/>
                </a:ext>
              </a:extLst>
            </p:cNvPr>
            <p:cNvCxnSpPr>
              <a:cxnSpLocks/>
            </p:cNvCxnSpPr>
            <p:nvPr/>
          </p:nvCxnSpPr>
          <p:spPr>
            <a:xfrm>
              <a:off x="7231380" y="1781383"/>
              <a:ext cx="245034" cy="2118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9FA625-3290-48AB-BD1D-77DF9FEB0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380" y="1781383"/>
              <a:ext cx="220482" cy="2164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3066</Words>
  <Application>Microsoft Office PowerPoint</Application>
  <PresentationFormat>On-screen Show (16:9)</PresentationFormat>
  <Paragraphs>1055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Consolas</vt:lpstr>
      <vt:lpstr>Proxima Nova Semibold</vt:lpstr>
      <vt:lpstr>DM Sans</vt:lpstr>
      <vt:lpstr>Verdana</vt:lpstr>
      <vt:lpstr>Arial</vt:lpstr>
      <vt:lpstr>Calibri</vt:lpstr>
      <vt:lpstr>Times New Roman</vt:lpstr>
      <vt:lpstr>Proxima Nova</vt:lpstr>
      <vt:lpstr>Viga</vt:lpstr>
      <vt:lpstr>Cyber Security Business Plan</vt:lpstr>
      <vt:lpstr>Slidesgo Final Pages</vt:lpstr>
      <vt:lpstr>Data  Master Class</vt:lpstr>
      <vt:lpstr>01</vt:lpstr>
      <vt:lpstr>Основные понятия</vt:lpstr>
      <vt:lpstr>Без СУБД и базы данных</vt:lpstr>
      <vt:lpstr>Без СУБД и базы данных</vt:lpstr>
      <vt:lpstr>PowerPoint Presentation</vt:lpstr>
      <vt:lpstr>PowerPoint Presentation</vt:lpstr>
      <vt:lpstr>Сущность</vt:lpstr>
      <vt:lpstr>Первичный ключ</vt:lpstr>
      <vt:lpstr>Внешний ключ </vt:lpstr>
      <vt:lpstr>Таблицы. Связи 1:1</vt:lpstr>
      <vt:lpstr>Таблицы. Связи 1:М</vt:lpstr>
      <vt:lpstr>Таблицы. Связи М:М</vt:lpstr>
      <vt:lpstr>Нормализация БД</vt:lpstr>
      <vt:lpstr>1 НФ</vt:lpstr>
      <vt:lpstr>2 НФ</vt:lpstr>
      <vt:lpstr>2 НФ</vt:lpstr>
      <vt:lpstr>3 НФ</vt:lpstr>
      <vt:lpstr>3 НФ</vt:lpstr>
      <vt:lpstr>3 НФ</vt:lpstr>
      <vt:lpstr>3 НФ</vt:lpstr>
      <vt:lpstr>Моделирование БД</vt:lpstr>
      <vt:lpstr>Концептуальный уровень </vt:lpstr>
      <vt:lpstr>Концептуальный уровень </vt:lpstr>
      <vt:lpstr>Концептуальный уровень </vt:lpstr>
      <vt:lpstr>Логическое проектирование</vt:lpstr>
      <vt:lpstr>Отношения БДх после нормализации</vt:lpstr>
      <vt:lpstr>Отношения БДх после нормализации</vt:lpstr>
      <vt:lpstr>Схема БДх после нормализации</vt:lpstr>
      <vt:lpstr>Физическое проектирование</vt:lpstr>
      <vt:lpstr>Ограничения</vt:lpstr>
      <vt:lpstr>Физическое проектирование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BUSINESS PLAN</dc:title>
  <dc:creator>Yuliya Palamarchuk</dc:creator>
  <cp:lastModifiedBy>Yuliya Palamarchuk</cp:lastModifiedBy>
  <cp:revision>188</cp:revision>
  <dcterms:modified xsi:type="dcterms:W3CDTF">2021-07-13T15:01:58Z</dcterms:modified>
</cp:coreProperties>
</file>